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68" r:id="rId2"/>
    <p:sldId id="275" r:id="rId3"/>
    <p:sldId id="292" r:id="rId4"/>
    <p:sldId id="278" r:id="rId5"/>
    <p:sldId id="282" r:id="rId6"/>
    <p:sldId id="284" r:id="rId7"/>
    <p:sldId id="296" r:id="rId8"/>
    <p:sldId id="286" r:id="rId9"/>
    <p:sldId id="297" r:id="rId10"/>
    <p:sldId id="298" r:id="rId11"/>
    <p:sldId id="299" r:id="rId12"/>
    <p:sldId id="274" r:id="rId13"/>
    <p:sldId id="295" r:id="rId14"/>
    <p:sldId id="264" r:id="rId15"/>
    <p:sldId id="265" r:id="rId16"/>
    <p:sldId id="267" r:id="rId17"/>
    <p:sldId id="290" r:id="rId18"/>
    <p:sldId id="291" r:id="rId19"/>
    <p:sldId id="293" r:id="rId20"/>
  </p:sldIdLst>
  <p:sldSz cx="20104100" cy="11309350"/>
  <p:notesSz cx="20104100" cy="1130935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Druk Cyr" charset="-52"/>
      <p:regular r:id="rId26"/>
    </p:embeddedFont>
    <p:embeddedFont>
      <p:font typeface="Arial Black" pitchFamily="34" charset="0"/>
      <p:bold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08600"/>
    <a:srgbClr val="4F81BD"/>
    <a:srgbClr val="B08E4D"/>
    <a:srgbClr val="E2CD82"/>
    <a:srgbClr val="CDB36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0"/>
    <p:restoredTop sz="93963" autoAdjust="0"/>
  </p:normalViewPr>
  <p:slideViewPr>
    <p:cSldViewPr>
      <p:cViewPr>
        <p:scale>
          <a:sx n="50" d="100"/>
          <a:sy n="50" d="100"/>
        </p:scale>
        <p:origin x="34" y="-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40186-1BDB-48FF-ABF6-B714E3F53A6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41012-5558-4BAA-9C0C-2F9CCF7997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8605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1112" y="3376750"/>
            <a:ext cx="10312449" cy="4173516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</a:t>
            </a:r>
            <a:r>
              <a:rPr lang="ru-RU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образовательной организации как основа кадровой политики региона»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90"/>
          <a:stretch/>
        </p:blipFill>
        <p:spPr>
          <a:xfrm>
            <a:off x="1022434" y="3410006"/>
            <a:ext cx="7769321" cy="5368869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9301112" y="7864475"/>
            <a:ext cx="10312449" cy="15293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lang="ru-RU" sz="3200" b="1" spc="-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Ситникова</a:t>
            </a:r>
            <a:r>
              <a:rPr lang="ru-RU" sz="32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Юрьевна,</a:t>
            </a:r>
          </a:p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lang="ru-RU" sz="32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аместитель начальника Управления образования</a:t>
            </a:r>
            <a:endParaRPr lang="ru-RU" sz="3200" b="1" spc="-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lang="ru-RU" sz="32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МО «</a:t>
            </a:r>
            <a:r>
              <a:rPr lang="ru-RU" sz="3200" b="1" spc="-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Шебалинский</a:t>
            </a:r>
            <a:r>
              <a:rPr lang="ru-RU" sz="32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</a:t>
            </a:r>
            <a:endParaRPr lang="ru-RU" sz="3200" b="1" spc="-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6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008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30068" b="79043"/>
          <a:stretch/>
        </p:blipFill>
        <p:spPr>
          <a:xfrm>
            <a:off x="-1960" y="1"/>
            <a:ext cx="14060610" cy="2369975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="" xmlns:a16="http://schemas.microsoft.com/office/drawing/2014/main" id="{58A12A0B-A422-4124-B172-149392B44C9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="" xmlns:a16="http://schemas.microsoft.com/office/drawing/2014/main" id="{7C3F7846-4F3D-47D7-AD0F-2F658C44819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B85C7F8-57C6-42A5-B918-3D44BBE56E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" t="25147" r="8307" b="10992"/>
          <a:stretch/>
        </p:blipFill>
        <p:spPr>
          <a:xfrm>
            <a:off x="1005205" y="2777233"/>
            <a:ext cx="17428846" cy="7220842"/>
          </a:xfrm>
          <a:prstGeom prst="rect">
            <a:avLst/>
          </a:prstGeom>
        </p:spPr>
      </p:pic>
      <p:pic>
        <p:nvPicPr>
          <p:cNvPr id="8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6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7106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30068" b="79043"/>
          <a:stretch/>
        </p:blipFill>
        <p:spPr>
          <a:xfrm>
            <a:off x="-1960" y="1"/>
            <a:ext cx="14060610" cy="2369975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="" xmlns:a16="http://schemas.microsoft.com/office/drawing/2014/main" id="{58A12A0B-A422-4124-B172-149392B44C9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="" xmlns:a16="http://schemas.microsoft.com/office/drawing/2014/main" id="{7C3F7846-4F3D-47D7-AD0F-2F658C44819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18AA226-203A-4187-96ED-3C151AC0D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" t="30457" r="9065" b="5522"/>
          <a:stretch/>
        </p:blipFill>
        <p:spPr>
          <a:xfrm>
            <a:off x="1005205" y="2682875"/>
            <a:ext cx="17276446" cy="7239000"/>
          </a:xfrm>
          <a:prstGeom prst="rect">
            <a:avLst/>
          </a:prstGeom>
        </p:spPr>
      </p:pic>
      <p:pic>
        <p:nvPicPr>
          <p:cNvPr id="8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6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2213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1450" y="1900935"/>
            <a:ext cx="1137843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Организационные мероприятия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69867" y="4999415"/>
            <a:ext cx="365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Назначен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региональный координатор и муниципальный куратор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CDB36C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03" t="30107" r="75666" b="52185"/>
          <a:stretch/>
        </p:blipFill>
        <p:spPr>
          <a:xfrm>
            <a:off x="5352867" y="4728667"/>
            <a:ext cx="2367789" cy="2191603"/>
          </a:xfrm>
          <a:prstGeom prst="rect">
            <a:avLst/>
          </a:prstGeom>
        </p:spPr>
      </p:pic>
      <p:sp>
        <p:nvSpPr>
          <p:cNvPr id="4" name="AutoShape 2" descr="blob:https://web.whatsapp.com/80871995-d776-4152-bc02-71b7241ad46c"/>
          <p:cNvSpPr>
            <a:spLocks noChangeAspect="1" noChangeArrowheads="1"/>
          </p:cNvSpPr>
          <p:nvPr/>
        </p:nvSpPr>
        <p:spPr bwMode="auto">
          <a:xfrm>
            <a:off x="795377" y="2340077"/>
            <a:ext cx="5265721" cy="5265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037" y="8112758"/>
            <a:ext cx="1894213" cy="1894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16" y="8051915"/>
            <a:ext cx="1907716" cy="190771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0081778" y="3444875"/>
            <a:ext cx="92269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3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</a:t>
            </a:r>
            <a:r>
              <a:rPr lang="ru-RU" sz="3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общеобразовательные организации </a:t>
            </a:r>
            <a:r>
              <a:rPr lang="ru-RU" sz="3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(28,6%) примут </a:t>
            </a:r>
            <a:r>
              <a:rPr lang="ru-RU" sz="3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проекте «Билет в будущее»;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081777" y="5096536"/>
            <a:ext cx="9038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3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Назначены педагоги-навигаторы </a:t>
            </a:r>
            <a:r>
              <a:rPr lang="ru-RU" sz="3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проекта «Билет в будущее»; 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022313" y="7250410"/>
            <a:ext cx="9053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570" marR="2764790">
              <a:lnSpc>
                <a:spcPct val="79900"/>
              </a:lnSpc>
              <a:spcBef>
                <a:spcPts val="1150"/>
              </a:spcBef>
              <a:buChar char="-"/>
              <a:tabLst>
                <a:tab pos="209550" algn="l"/>
              </a:tabLst>
            </a:pPr>
            <a:r>
              <a:rPr lang="ru-RU" sz="3000" spc="15" dirty="0">
                <a:latin typeface="Arial" panose="020B0604020202020204" pitchFamily="34" charset="0"/>
                <a:cs typeface="Arial" panose="020B0604020202020204" pitchFamily="34" charset="0"/>
              </a:rPr>
              <a:t> единый агрегатор информации.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081778" y="6326083"/>
            <a:ext cx="89142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заключены соглашения о партнерстве; 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врон 9"/>
          <p:cNvSpPr/>
          <p:nvPr/>
        </p:nvSpPr>
        <p:spPr>
          <a:xfrm>
            <a:off x="7536996" y="3444875"/>
            <a:ext cx="2060218" cy="61227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8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707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1136" y="345308"/>
            <a:ext cx="3586999" cy="18503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81573" y="684946"/>
            <a:ext cx="11342272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ЦОПП - единый агрегатор информации </a:t>
            </a:r>
          </a:p>
          <a:p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по профориентации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CDB36C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03" t="30107" r="75666" b="52185"/>
          <a:stretch/>
        </p:blipFill>
        <p:spPr>
          <a:xfrm>
            <a:off x="273811" y="5194147"/>
            <a:ext cx="2367789" cy="2191603"/>
          </a:xfrm>
          <a:prstGeom prst="rect">
            <a:avLst/>
          </a:prstGeom>
        </p:spPr>
      </p:pic>
      <p:sp>
        <p:nvSpPr>
          <p:cNvPr id="4" name="AutoShape 2" descr="blob:https://web.whatsapp.com/80871995-d776-4152-bc02-71b7241ad46c"/>
          <p:cNvSpPr>
            <a:spLocks noChangeAspect="1" noChangeArrowheads="1"/>
          </p:cNvSpPr>
          <p:nvPr/>
        </p:nvSpPr>
        <p:spPr bwMode="auto">
          <a:xfrm>
            <a:off x="795377" y="2340077"/>
            <a:ext cx="5265721" cy="5265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Шеврон 9"/>
          <p:cNvSpPr/>
          <p:nvPr/>
        </p:nvSpPr>
        <p:spPr>
          <a:xfrm>
            <a:off x="2034527" y="3521075"/>
            <a:ext cx="2060218" cy="61227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9BD205-3B39-4226-BEE0-052160F642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679"/>
          <a:stretch/>
        </p:blipFill>
        <p:spPr>
          <a:xfrm>
            <a:off x="12445725" y="2340077"/>
            <a:ext cx="6750326" cy="767708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8377047-9590-4B3B-AC21-3F7400EEEB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0" r="4459"/>
          <a:stretch/>
        </p:blipFill>
        <p:spPr>
          <a:xfrm>
            <a:off x="4170932" y="3283161"/>
            <a:ext cx="3962028" cy="244771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30D6A6E-C77E-4773-96F6-CF522BBE35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07" r="12290"/>
          <a:stretch/>
        </p:blipFill>
        <p:spPr>
          <a:xfrm>
            <a:off x="8354771" y="3272785"/>
            <a:ext cx="3967129" cy="24580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B3FF70B-FE37-4891-8587-2B63E98CE7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56" r="12098" b="17737"/>
          <a:stretch/>
        </p:blipFill>
        <p:spPr>
          <a:xfrm>
            <a:off x="5820050" y="5994537"/>
            <a:ext cx="4415852" cy="24580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8" name="Стрелка: вправо 17">
            <a:extLst>
              <a:ext uri="{FF2B5EF4-FFF2-40B4-BE49-F238E27FC236}">
                <a16:creationId xmlns="" xmlns:a16="http://schemas.microsoft.com/office/drawing/2014/main" id="{F4437DF9-E96D-408D-BB6D-94A2F3CF4BCA}"/>
              </a:ext>
            </a:extLst>
          </p:cNvPr>
          <p:cNvSpPr/>
          <p:nvPr/>
        </p:nvSpPr>
        <p:spPr>
          <a:xfrm>
            <a:off x="10359727" y="6956882"/>
            <a:ext cx="1962173" cy="533400"/>
          </a:xfrm>
          <a:prstGeom prst="rightArrow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10"/>
          <a:srcRect t="17949"/>
          <a:stretch>
            <a:fillRect/>
          </a:stretch>
        </p:blipFill>
        <p:spPr bwMode="auto">
          <a:xfrm>
            <a:off x="16767222" y="654015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967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1450" y="1844675"/>
            <a:ext cx="1137843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Организационные мероприятия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6494" y="3303833"/>
            <a:ext cx="4569555" cy="647544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108450" y="3444875"/>
            <a:ext cx="9906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Приказ Министерства образования и науки Республики Алтай от 19 мая 2023 г. № 452 «О развитии системы профориентации и профессионального самоопределения в Республике Алтай»</a:t>
            </a:r>
            <a:endParaRPr lang="ru-RU" sz="3200" dirty="0"/>
          </a:p>
        </p:txBody>
      </p:sp>
      <p:grpSp>
        <p:nvGrpSpPr>
          <p:cNvPr id="16" name="object 11"/>
          <p:cNvGrpSpPr/>
          <p:nvPr/>
        </p:nvGrpSpPr>
        <p:grpSpPr>
          <a:xfrm>
            <a:off x="2183403" y="3522345"/>
            <a:ext cx="1176655" cy="1065530"/>
            <a:chOff x="10277856" y="5244084"/>
            <a:chExt cx="1176655" cy="1065530"/>
          </a:xfrm>
        </p:grpSpPr>
        <p:sp>
          <p:nvSpPr>
            <p:cNvPr id="17" name="object 12"/>
            <p:cNvSpPr/>
            <p:nvPr/>
          </p:nvSpPr>
          <p:spPr>
            <a:xfrm>
              <a:off x="10277856" y="5244084"/>
              <a:ext cx="1004569" cy="1004569"/>
            </a:xfrm>
            <a:custGeom>
              <a:avLst/>
              <a:gdLst/>
              <a:ahLst/>
              <a:cxnLst/>
              <a:rect l="l" t="t" r="r" b="b"/>
              <a:pathLst>
                <a:path w="1004570" h="1004570">
                  <a:moveTo>
                    <a:pt x="502158" y="0"/>
                  </a:moveTo>
                  <a:lnTo>
                    <a:pt x="453791" y="2298"/>
                  </a:lnTo>
                  <a:lnTo>
                    <a:pt x="406726" y="9053"/>
                  </a:lnTo>
                  <a:lnTo>
                    <a:pt x="361174" y="20054"/>
                  </a:lnTo>
                  <a:lnTo>
                    <a:pt x="317344" y="35092"/>
                  </a:lnTo>
                  <a:lnTo>
                    <a:pt x="275447" y="53954"/>
                  </a:lnTo>
                  <a:lnTo>
                    <a:pt x="235694" y="76433"/>
                  </a:lnTo>
                  <a:lnTo>
                    <a:pt x="198293" y="102316"/>
                  </a:lnTo>
                  <a:lnTo>
                    <a:pt x="163457" y="131394"/>
                  </a:lnTo>
                  <a:lnTo>
                    <a:pt x="131394" y="163457"/>
                  </a:lnTo>
                  <a:lnTo>
                    <a:pt x="102316" y="198293"/>
                  </a:lnTo>
                  <a:lnTo>
                    <a:pt x="76433" y="235694"/>
                  </a:lnTo>
                  <a:lnTo>
                    <a:pt x="53954" y="275447"/>
                  </a:lnTo>
                  <a:lnTo>
                    <a:pt x="35092" y="317344"/>
                  </a:lnTo>
                  <a:lnTo>
                    <a:pt x="20054" y="361174"/>
                  </a:lnTo>
                  <a:lnTo>
                    <a:pt x="9053" y="406726"/>
                  </a:lnTo>
                  <a:lnTo>
                    <a:pt x="2298" y="453791"/>
                  </a:lnTo>
                  <a:lnTo>
                    <a:pt x="0" y="502157"/>
                  </a:lnTo>
                  <a:lnTo>
                    <a:pt x="2298" y="550518"/>
                  </a:lnTo>
                  <a:lnTo>
                    <a:pt x="9053" y="597578"/>
                  </a:lnTo>
                  <a:lnTo>
                    <a:pt x="20054" y="643127"/>
                  </a:lnTo>
                  <a:lnTo>
                    <a:pt x="35092" y="686955"/>
                  </a:lnTo>
                  <a:lnTo>
                    <a:pt x="53954" y="728851"/>
                  </a:lnTo>
                  <a:lnTo>
                    <a:pt x="76433" y="768605"/>
                  </a:lnTo>
                  <a:lnTo>
                    <a:pt x="102316" y="806006"/>
                  </a:lnTo>
                  <a:lnTo>
                    <a:pt x="131394" y="840843"/>
                  </a:lnTo>
                  <a:lnTo>
                    <a:pt x="163457" y="872907"/>
                  </a:lnTo>
                  <a:lnTo>
                    <a:pt x="198293" y="901987"/>
                  </a:lnTo>
                  <a:lnTo>
                    <a:pt x="235694" y="927873"/>
                  </a:lnTo>
                  <a:lnTo>
                    <a:pt x="275447" y="950354"/>
                  </a:lnTo>
                  <a:lnTo>
                    <a:pt x="317344" y="969219"/>
                  </a:lnTo>
                  <a:lnTo>
                    <a:pt x="361174" y="984258"/>
                  </a:lnTo>
                  <a:lnTo>
                    <a:pt x="406726" y="995261"/>
                  </a:lnTo>
                  <a:lnTo>
                    <a:pt x="453791" y="1002017"/>
                  </a:lnTo>
                  <a:lnTo>
                    <a:pt x="502158" y="1004315"/>
                  </a:lnTo>
                  <a:lnTo>
                    <a:pt x="550524" y="1002017"/>
                  </a:lnTo>
                  <a:lnTo>
                    <a:pt x="597589" y="995261"/>
                  </a:lnTo>
                  <a:lnTo>
                    <a:pt x="643141" y="984258"/>
                  </a:lnTo>
                  <a:lnTo>
                    <a:pt x="686971" y="969219"/>
                  </a:lnTo>
                  <a:lnTo>
                    <a:pt x="728868" y="950354"/>
                  </a:lnTo>
                  <a:lnTo>
                    <a:pt x="768621" y="927873"/>
                  </a:lnTo>
                  <a:lnTo>
                    <a:pt x="806022" y="901987"/>
                  </a:lnTo>
                  <a:lnTo>
                    <a:pt x="840858" y="872907"/>
                  </a:lnTo>
                  <a:lnTo>
                    <a:pt x="872921" y="840843"/>
                  </a:lnTo>
                  <a:lnTo>
                    <a:pt x="901999" y="806006"/>
                  </a:lnTo>
                  <a:lnTo>
                    <a:pt x="927882" y="768605"/>
                  </a:lnTo>
                  <a:lnTo>
                    <a:pt x="950361" y="728851"/>
                  </a:lnTo>
                  <a:lnTo>
                    <a:pt x="969223" y="686955"/>
                  </a:lnTo>
                  <a:lnTo>
                    <a:pt x="984261" y="643127"/>
                  </a:lnTo>
                  <a:lnTo>
                    <a:pt x="995262" y="597578"/>
                  </a:lnTo>
                  <a:lnTo>
                    <a:pt x="1002017" y="550518"/>
                  </a:lnTo>
                  <a:lnTo>
                    <a:pt x="1004316" y="502157"/>
                  </a:lnTo>
                  <a:lnTo>
                    <a:pt x="1002017" y="453791"/>
                  </a:lnTo>
                  <a:lnTo>
                    <a:pt x="995262" y="406726"/>
                  </a:lnTo>
                  <a:lnTo>
                    <a:pt x="984261" y="361174"/>
                  </a:lnTo>
                  <a:lnTo>
                    <a:pt x="969223" y="317344"/>
                  </a:lnTo>
                  <a:lnTo>
                    <a:pt x="950361" y="275447"/>
                  </a:lnTo>
                  <a:lnTo>
                    <a:pt x="927882" y="235694"/>
                  </a:lnTo>
                  <a:lnTo>
                    <a:pt x="901999" y="198293"/>
                  </a:lnTo>
                  <a:lnTo>
                    <a:pt x="872921" y="163457"/>
                  </a:lnTo>
                  <a:lnTo>
                    <a:pt x="840858" y="131394"/>
                  </a:lnTo>
                  <a:lnTo>
                    <a:pt x="806022" y="102316"/>
                  </a:lnTo>
                  <a:lnTo>
                    <a:pt x="768621" y="76433"/>
                  </a:lnTo>
                  <a:lnTo>
                    <a:pt x="728868" y="53954"/>
                  </a:lnTo>
                  <a:lnTo>
                    <a:pt x="686971" y="35092"/>
                  </a:lnTo>
                  <a:lnTo>
                    <a:pt x="643141" y="20054"/>
                  </a:lnTo>
                  <a:lnTo>
                    <a:pt x="597589" y="9053"/>
                  </a:lnTo>
                  <a:lnTo>
                    <a:pt x="550524" y="2298"/>
                  </a:lnTo>
                  <a:lnTo>
                    <a:pt x="502158" y="0"/>
                  </a:lnTo>
                  <a:close/>
                </a:path>
              </a:pathLst>
            </a:custGeom>
            <a:solidFill>
              <a:srgbClr val="B08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07624" y="5562600"/>
              <a:ext cx="746759" cy="746760"/>
            </a:xfrm>
            <a:prstGeom prst="rect">
              <a:avLst/>
            </a:prstGeom>
          </p:spPr>
        </p:pic>
      </p:grpSp>
      <p:grpSp>
        <p:nvGrpSpPr>
          <p:cNvPr id="19" name="object 5"/>
          <p:cNvGrpSpPr/>
          <p:nvPr/>
        </p:nvGrpSpPr>
        <p:grpSpPr>
          <a:xfrm>
            <a:off x="2228633" y="6324373"/>
            <a:ext cx="1252855" cy="1153795"/>
            <a:chOff x="839724" y="2612135"/>
            <a:chExt cx="1252855" cy="1153795"/>
          </a:xfrm>
        </p:grpSpPr>
        <p:sp>
          <p:nvSpPr>
            <p:cNvPr id="20" name="object 6"/>
            <p:cNvSpPr/>
            <p:nvPr/>
          </p:nvSpPr>
          <p:spPr>
            <a:xfrm>
              <a:off x="839724" y="2612135"/>
              <a:ext cx="1004569" cy="1004569"/>
            </a:xfrm>
            <a:custGeom>
              <a:avLst/>
              <a:gdLst/>
              <a:ahLst/>
              <a:cxnLst/>
              <a:rect l="l" t="t" r="r" b="b"/>
              <a:pathLst>
                <a:path w="1004569" h="1004570">
                  <a:moveTo>
                    <a:pt x="502157" y="0"/>
                  </a:moveTo>
                  <a:lnTo>
                    <a:pt x="453797" y="2298"/>
                  </a:lnTo>
                  <a:lnTo>
                    <a:pt x="406737" y="9053"/>
                  </a:lnTo>
                  <a:lnTo>
                    <a:pt x="361188" y="20054"/>
                  </a:lnTo>
                  <a:lnTo>
                    <a:pt x="317360" y="35092"/>
                  </a:lnTo>
                  <a:lnTo>
                    <a:pt x="275464" y="53954"/>
                  </a:lnTo>
                  <a:lnTo>
                    <a:pt x="235710" y="76433"/>
                  </a:lnTo>
                  <a:lnTo>
                    <a:pt x="198309" y="102316"/>
                  </a:lnTo>
                  <a:lnTo>
                    <a:pt x="163472" y="131394"/>
                  </a:lnTo>
                  <a:lnTo>
                    <a:pt x="131408" y="163457"/>
                  </a:lnTo>
                  <a:lnTo>
                    <a:pt x="102328" y="198293"/>
                  </a:lnTo>
                  <a:lnTo>
                    <a:pt x="76442" y="235694"/>
                  </a:lnTo>
                  <a:lnTo>
                    <a:pt x="53961" y="275447"/>
                  </a:lnTo>
                  <a:lnTo>
                    <a:pt x="35096" y="317344"/>
                  </a:lnTo>
                  <a:lnTo>
                    <a:pt x="20057" y="361174"/>
                  </a:lnTo>
                  <a:lnTo>
                    <a:pt x="9054" y="406726"/>
                  </a:lnTo>
                  <a:lnTo>
                    <a:pt x="2298" y="453791"/>
                  </a:lnTo>
                  <a:lnTo>
                    <a:pt x="0" y="502158"/>
                  </a:lnTo>
                  <a:lnTo>
                    <a:pt x="2298" y="550524"/>
                  </a:lnTo>
                  <a:lnTo>
                    <a:pt x="9054" y="597589"/>
                  </a:lnTo>
                  <a:lnTo>
                    <a:pt x="20057" y="643141"/>
                  </a:lnTo>
                  <a:lnTo>
                    <a:pt x="35096" y="686971"/>
                  </a:lnTo>
                  <a:lnTo>
                    <a:pt x="53961" y="728868"/>
                  </a:lnTo>
                  <a:lnTo>
                    <a:pt x="76442" y="768621"/>
                  </a:lnTo>
                  <a:lnTo>
                    <a:pt x="102328" y="806022"/>
                  </a:lnTo>
                  <a:lnTo>
                    <a:pt x="131408" y="840858"/>
                  </a:lnTo>
                  <a:lnTo>
                    <a:pt x="163472" y="872921"/>
                  </a:lnTo>
                  <a:lnTo>
                    <a:pt x="198309" y="901999"/>
                  </a:lnTo>
                  <a:lnTo>
                    <a:pt x="235710" y="927882"/>
                  </a:lnTo>
                  <a:lnTo>
                    <a:pt x="275464" y="950361"/>
                  </a:lnTo>
                  <a:lnTo>
                    <a:pt x="317360" y="969223"/>
                  </a:lnTo>
                  <a:lnTo>
                    <a:pt x="361188" y="984261"/>
                  </a:lnTo>
                  <a:lnTo>
                    <a:pt x="406737" y="995262"/>
                  </a:lnTo>
                  <a:lnTo>
                    <a:pt x="453797" y="1002017"/>
                  </a:lnTo>
                  <a:lnTo>
                    <a:pt x="502157" y="1004315"/>
                  </a:lnTo>
                  <a:lnTo>
                    <a:pt x="550524" y="1002017"/>
                  </a:lnTo>
                  <a:lnTo>
                    <a:pt x="597589" y="995262"/>
                  </a:lnTo>
                  <a:lnTo>
                    <a:pt x="643141" y="984261"/>
                  </a:lnTo>
                  <a:lnTo>
                    <a:pt x="686971" y="969223"/>
                  </a:lnTo>
                  <a:lnTo>
                    <a:pt x="728868" y="950361"/>
                  </a:lnTo>
                  <a:lnTo>
                    <a:pt x="768621" y="927882"/>
                  </a:lnTo>
                  <a:lnTo>
                    <a:pt x="806022" y="901999"/>
                  </a:lnTo>
                  <a:lnTo>
                    <a:pt x="840858" y="872921"/>
                  </a:lnTo>
                  <a:lnTo>
                    <a:pt x="872921" y="840858"/>
                  </a:lnTo>
                  <a:lnTo>
                    <a:pt x="901999" y="806022"/>
                  </a:lnTo>
                  <a:lnTo>
                    <a:pt x="927882" y="768621"/>
                  </a:lnTo>
                  <a:lnTo>
                    <a:pt x="950361" y="728868"/>
                  </a:lnTo>
                  <a:lnTo>
                    <a:pt x="969223" y="686971"/>
                  </a:lnTo>
                  <a:lnTo>
                    <a:pt x="984261" y="643141"/>
                  </a:lnTo>
                  <a:lnTo>
                    <a:pt x="995262" y="597589"/>
                  </a:lnTo>
                  <a:lnTo>
                    <a:pt x="1002017" y="550524"/>
                  </a:lnTo>
                  <a:lnTo>
                    <a:pt x="1004315" y="502158"/>
                  </a:lnTo>
                  <a:lnTo>
                    <a:pt x="1002017" y="453791"/>
                  </a:lnTo>
                  <a:lnTo>
                    <a:pt x="995262" y="406726"/>
                  </a:lnTo>
                  <a:lnTo>
                    <a:pt x="984261" y="361174"/>
                  </a:lnTo>
                  <a:lnTo>
                    <a:pt x="969223" y="317344"/>
                  </a:lnTo>
                  <a:lnTo>
                    <a:pt x="950361" y="275447"/>
                  </a:lnTo>
                  <a:lnTo>
                    <a:pt x="927882" y="235694"/>
                  </a:lnTo>
                  <a:lnTo>
                    <a:pt x="901999" y="198293"/>
                  </a:lnTo>
                  <a:lnTo>
                    <a:pt x="872921" y="163457"/>
                  </a:lnTo>
                  <a:lnTo>
                    <a:pt x="840858" y="131394"/>
                  </a:lnTo>
                  <a:lnTo>
                    <a:pt x="806022" y="102316"/>
                  </a:lnTo>
                  <a:lnTo>
                    <a:pt x="768621" y="76433"/>
                  </a:lnTo>
                  <a:lnTo>
                    <a:pt x="728868" y="53954"/>
                  </a:lnTo>
                  <a:lnTo>
                    <a:pt x="686971" y="35092"/>
                  </a:lnTo>
                  <a:lnTo>
                    <a:pt x="643141" y="20054"/>
                  </a:lnTo>
                  <a:lnTo>
                    <a:pt x="597589" y="9053"/>
                  </a:lnTo>
                  <a:lnTo>
                    <a:pt x="550524" y="2298"/>
                  </a:lnTo>
                  <a:lnTo>
                    <a:pt x="502157" y="0"/>
                  </a:lnTo>
                  <a:close/>
                </a:path>
              </a:pathLst>
            </a:custGeom>
            <a:solidFill>
              <a:srgbClr val="B08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9576" y="2852927"/>
              <a:ext cx="912876" cy="912876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4108450" y="6139340"/>
            <a:ext cx="9906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целях реализации единых подходов по внедрению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профминимума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примерный перечень мероприятий для включения в планы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работы;</a:t>
            </a:r>
          </a:p>
          <a:p>
            <a:pPr marL="285750" indent="-285750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совещания;</a:t>
            </a:r>
          </a:p>
          <a:p>
            <a:pPr marL="285750" indent="-285750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размещена информация на информационных ресурсах. </a:t>
            </a:r>
          </a:p>
        </p:txBody>
      </p:sp>
      <p:pic>
        <p:nvPicPr>
          <p:cNvPr id="23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8"/>
          <a:srcRect t="17949"/>
          <a:stretch>
            <a:fillRect/>
          </a:stretch>
        </p:blipFill>
        <p:spPr bwMode="auto">
          <a:xfrm>
            <a:off x="16767222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sp>
        <p:nvSpPr>
          <p:cNvPr id="15" name="object 27"/>
          <p:cNvSpPr txBox="1"/>
          <p:nvPr/>
        </p:nvSpPr>
        <p:spPr>
          <a:xfrm>
            <a:off x="5102732" y="8178428"/>
            <a:ext cx="2490598" cy="1166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ts val="3025"/>
              </a:lnSpc>
              <a:spcBef>
                <a:spcPts val="95"/>
              </a:spcBef>
            </a:pPr>
            <a:r>
              <a:rPr sz="2800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Базовый</a:t>
            </a:r>
            <a:endParaRPr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ts val="3025"/>
              </a:lnSpc>
            </a:pPr>
            <a:r>
              <a:rPr sz="28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sz="2800" b="1" spc="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spc="2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ts val="3025"/>
              </a:lnSpc>
            </a:pPr>
            <a:r>
              <a:rPr lang="ru-RU" sz="28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2800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endParaRPr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28"/>
          <p:cNvSpPr txBox="1"/>
          <p:nvPr/>
        </p:nvSpPr>
        <p:spPr>
          <a:xfrm>
            <a:off x="8017510" y="8192836"/>
            <a:ext cx="2644140" cy="1166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ts val="3025"/>
              </a:lnSpc>
              <a:spcBef>
                <a:spcPts val="95"/>
              </a:spcBef>
            </a:pPr>
            <a:r>
              <a:rPr sz="2800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endParaRPr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ts val="3025"/>
              </a:lnSpc>
            </a:pPr>
            <a:r>
              <a:rPr sz="28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sz="2800" b="1" spc="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spc="2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ts val="3025"/>
              </a:lnSpc>
            </a:pPr>
            <a:r>
              <a:rPr lang="ru-RU" sz="28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школа</a:t>
            </a:r>
            <a:endParaRPr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29"/>
          <p:cNvSpPr txBox="1"/>
          <p:nvPr/>
        </p:nvSpPr>
        <p:spPr>
          <a:xfrm>
            <a:off x="10737850" y="8121361"/>
            <a:ext cx="2644140" cy="1223412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 algn="ctr">
              <a:lnSpc>
                <a:spcPts val="2690"/>
              </a:lnSpc>
              <a:spcBef>
                <a:spcPts val="740"/>
              </a:spcBef>
            </a:pPr>
            <a:r>
              <a:rPr sz="28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Продвинутый </a:t>
            </a:r>
            <a:r>
              <a:rPr sz="2800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sz="2800" b="1" spc="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spc="2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2690"/>
              </a:lnSpc>
              <a:spcBef>
                <a:spcPts val="740"/>
              </a:spcBef>
            </a:pPr>
            <a:r>
              <a:rPr lang="ru-RU" sz="28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33"/>
          <p:cNvSpPr/>
          <p:nvPr/>
        </p:nvSpPr>
        <p:spPr>
          <a:xfrm>
            <a:off x="5022850" y="9481083"/>
            <a:ext cx="2751544" cy="59792"/>
          </a:xfrm>
          <a:custGeom>
            <a:avLst/>
            <a:gdLst/>
            <a:ahLst/>
            <a:cxnLst/>
            <a:rect l="l" t="t" r="r" b="b"/>
            <a:pathLst>
              <a:path w="2386965">
                <a:moveTo>
                  <a:pt x="0" y="0"/>
                </a:moveTo>
                <a:lnTo>
                  <a:pt x="2386838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9" name="object 34"/>
          <p:cNvSpPr/>
          <p:nvPr/>
        </p:nvSpPr>
        <p:spPr>
          <a:xfrm>
            <a:off x="8147050" y="9491018"/>
            <a:ext cx="2386965" cy="0"/>
          </a:xfrm>
          <a:custGeom>
            <a:avLst/>
            <a:gdLst/>
            <a:ahLst/>
            <a:cxnLst/>
            <a:rect l="l" t="t" r="r" b="b"/>
            <a:pathLst>
              <a:path w="2386965">
                <a:moveTo>
                  <a:pt x="0" y="0"/>
                </a:moveTo>
                <a:lnTo>
                  <a:pt x="2386838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5"/>
          <p:cNvSpPr/>
          <p:nvPr/>
        </p:nvSpPr>
        <p:spPr>
          <a:xfrm>
            <a:off x="10890250" y="9494147"/>
            <a:ext cx="2386965" cy="0"/>
          </a:xfrm>
          <a:custGeom>
            <a:avLst/>
            <a:gdLst/>
            <a:ahLst/>
            <a:cxnLst/>
            <a:rect l="l" t="t" r="r" b="b"/>
            <a:pathLst>
              <a:path w="2386965">
                <a:moveTo>
                  <a:pt x="0" y="0"/>
                </a:moveTo>
                <a:lnTo>
                  <a:pt x="2386837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B08E4D"/>
              </a:solidFill>
            </a:endParaRPr>
          </a:p>
        </p:txBody>
      </p:sp>
      <p:grpSp>
        <p:nvGrpSpPr>
          <p:cNvPr id="23" name="object 30"/>
          <p:cNvGrpSpPr/>
          <p:nvPr/>
        </p:nvGrpSpPr>
        <p:grpSpPr>
          <a:xfrm>
            <a:off x="1670050" y="3794271"/>
            <a:ext cx="1643380" cy="1481455"/>
            <a:chOff x="827532" y="4832603"/>
            <a:chExt cx="1643380" cy="1481455"/>
          </a:xfrm>
        </p:grpSpPr>
        <p:sp>
          <p:nvSpPr>
            <p:cNvPr id="24" name="object 31"/>
            <p:cNvSpPr/>
            <p:nvPr/>
          </p:nvSpPr>
          <p:spPr>
            <a:xfrm>
              <a:off x="1170432" y="4832603"/>
              <a:ext cx="1300480" cy="1300480"/>
            </a:xfrm>
            <a:custGeom>
              <a:avLst/>
              <a:gdLst/>
              <a:ahLst/>
              <a:cxnLst/>
              <a:rect l="l" t="t" r="r" b="b"/>
              <a:pathLst>
                <a:path w="1300480" h="1300479">
                  <a:moveTo>
                    <a:pt x="649986" y="0"/>
                  </a:moveTo>
                  <a:lnTo>
                    <a:pt x="601470" y="1782"/>
                  </a:lnTo>
                  <a:lnTo>
                    <a:pt x="553924" y="7046"/>
                  </a:lnTo>
                  <a:lnTo>
                    <a:pt x="507473" y="15665"/>
                  </a:lnTo>
                  <a:lnTo>
                    <a:pt x="462242" y="27515"/>
                  </a:lnTo>
                  <a:lnTo>
                    <a:pt x="418358" y="42469"/>
                  </a:lnTo>
                  <a:lnTo>
                    <a:pt x="375945" y="60402"/>
                  </a:lnTo>
                  <a:lnTo>
                    <a:pt x="335130" y="81189"/>
                  </a:lnTo>
                  <a:lnTo>
                    <a:pt x="296039" y="104703"/>
                  </a:lnTo>
                  <a:lnTo>
                    <a:pt x="258795" y="130820"/>
                  </a:lnTo>
                  <a:lnTo>
                    <a:pt x="223526" y="159413"/>
                  </a:lnTo>
                  <a:lnTo>
                    <a:pt x="190357" y="190357"/>
                  </a:lnTo>
                  <a:lnTo>
                    <a:pt x="159413" y="223526"/>
                  </a:lnTo>
                  <a:lnTo>
                    <a:pt x="130820" y="258795"/>
                  </a:lnTo>
                  <a:lnTo>
                    <a:pt x="104703" y="296039"/>
                  </a:lnTo>
                  <a:lnTo>
                    <a:pt x="81189" y="335130"/>
                  </a:lnTo>
                  <a:lnTo>
                    <a:pt x="60402" y="375945"/>
                  </a:lnTo>
                  <a:lnTo>
                    <a:pt x="42469" y="418358"/>
                  </a:lnTo>
                  <a:lnTo>
                    <a:pt x="27515" y="462242"/>
                  </a:lnTo>
                  <a:lnTo>
                    <a:pt x="15665" y="507473"/>
                  </a:lnTo>
                  <a:lnTo>
                    <a:pt x="7046" y="553924"/>
                  </a:lnTo>
                  <a:lnTo>
                    <a:pt x="1782" y="601470"/>
                  </a:lnTo>
                  <a:lnTo>
                    <a:pt x="0" y="649986"/>
                  </a:lnTo>
                  <a:lnTo>
                    <a:pt x="1782" y="698495"/>
                  </a:lnTo>
                  <a:lnTo>
                    <a:pt x="7046" y="746036"/>
                  </a:lnTo>
                  <a:lnTo>
                    <a:pt x="15665" y="792483"/>
                  </a:lnTo>
                  <a:lnTo>
                    <a:pt x="27515" y="837710"/>
                  </a:lnTo>
                  <a:lnTo>
                    <a:pt x="42469" y="881592"/>
                  </a:lnTo>
                  <a:lnTo>
                    <a:pt x="60402" y="924004"/>
                  </a:lnTo>
                  <a:lnTo>
                    <a:pt x="81189" y="964818"/>
                  </a:lnTo>
                  <a:lnTo>
                    <a:pt x="104703" y="1003910"/>
                  </a:lnTo>
                  <a:lnTo>
                    <a:pt x="130820" y="1041154"/>
                  </a:lnTo>
                  <a:lnTo>
                    <a:pt x="159413" y="1076424"/>
                  </a:lnTo>
                  <a:lnTo>
                    <a:pt x="190357" y="1109595"/>
                  </a:lnTo>
                  <a:lnTo>
                    <a:pt x="223526" y="1140541"/>
                  </a:lnTo>
                  <a:lnTo>
                    <a:pt x="258795" y="1169136"/>
                  </a:lnTo>
                  <a:lnTo>
                    <a:pt x="296039" y="1195255"/>
                  </a:lnTo>
                  <a:lnTo>
                    <a:pt x="335130" y="1218772"/>
                  </a:lnTo>
                  <a:lnTo>
                    <a:pt x="375945" y="1239560"/>
                  </a:lnTo>
                  <a:lnTo>
                    <a:pt x="418358" y="1257496"/>
                  </a:lnTo>
                  <a:lnTo>
                    <a:pt x="462242" y="1272452"/>
                  </a:lnTo>
                  <a:lnTo>
                    <a:pt x="507473" y="1284303"/>
                  </a:lnTo>
                  <a:lnTo>
                    <a:pt x="553924" y="1292924"/>
                  </a:lnTo>
                  <a:lnTo>
                    <a:pt x="601470" y="1298189"/>
                  </a:lnTo>
                  <a:lnTo>
                    <a:pt x="649986" y="1299972"/>
                  </a:lnTo>
                  <a:lnTo>
                    <a:pt x="698501" y="1298189"/>
                  </a:lnTo>
                  <a:lnTo>
                    <a:pt x="746047" y="1292924"/>
                  </a:lnTo>
                  <a:lnTo>
                    <a:pt x="792498" y="1284303"/>
                  </a:lnTo>
                  <a:lnTo>
                    <a:pt x="837729" y="1272452"/>
                  </a:lnTo>
                  <a:lnTo>
                    <a:pt x="881613" y="1257496"/>
                  </a:lnTo>
                  <a:lnTo>
                    <a:pt x="924026" y="1239560"/>
                  </a:lnTo>
                  <a:lnTo>
                    <a:pt x="964841" y="1218772"/>
                  </a:lnTo>
                  <a:lnTo>
                    <a:pt x="1003932" y="1195255"/>
                  </a:lnTo>
                  <a:lnTo>
                    <a:pt x="1041176" y="1169136"/>
                  </a:lnTo>
                  <a:lnTo>
                    <a:pt x="1076445" y="1140541"/>
                  </a:lnTo>
                  <a:lnTo>
                    <a:pt x="1109614" y="1109595"/>
                  </a:lnTo>
                  <a:lnTo>
                    <a:pt x="1140558" y="1076424"/>
                  </a:lnTo>
                  <a:lnTo>
                    <a:pt x="1169151" y="1041154"/>
                  </a:lnTo>
                  <a:lnTo>
                    <a:pt x="1195268" y="1003910"/>
                  </a:lnTo>
                  <a:lnTo>
                    <a:pt x="1218782" y="964818"/>
                  </a:lnTo>
                  <a:lnTo>
                    <a:pt x="1239569" y="924004"/>
                  </a:lnTo>
                  <a:lnTo>
                    <a:pt x="1257502" y="881592"/>
                  </a:lnTo>
                  <a:lnTo>
                    <a:pt x="1272456" y="837710"/>
                  </a:lnTo>
                  <a:lnTo>
                    <a:pt x="1284306" y="792483"/>
                  </a:lnTo>
                  <a:lnTo>
                    <a:pt x="1292925" y="746036"/>
                  </a:lnTo>
                  <a:lnTo>
                    <a:pt x="1298189" y="698495"/>
                  </a:lnTo>
                  <a:lnTo>
                    <a:pt x="1299972" y="649986"/>
                  </a:lnTo>
                  <a:lnTo>
                    <a:pt x="1298189" y="601470"/>
                  </a:lnTo>
                  <a:lnTo>
                    <a:pt x="1292925" y="553924"/>
                  </a:lnTo>
                  <a:lnTo>
                    <a:pt x="1284306" y="507473"/>
                  </a:lnTo>
                  <a:lnTo>
                    <a:pt x="1272456" y="462242"/>
                  </a:lnTo>
                  <a:lnTo>
                    <a:pt x="1257502" y="418358"/>
                  </a:lnTo>
                  <a:lnTo>
                    <a:pt x="1239569" y="375945"/>
                  </a:lnTo>
                  <a:lnTo>
                    <a:pt x="1218782" y="335130"/>
                  </a:lnTo>
                  <a:lnTo>
                    <a:pt x="1195268" y="296039"/>
                  </a:lnTo>
                  <a:lnTo>
                    <a:pt x="1169151" y="258795"/>
                  </a:lnTo>
                  <a:lnTo>
                    <a:pt x="1140558" y="223526"/>
                  </a:lnTo>
                  <a:lnTo>
                    <a:pt x="1109614" y="190357"/>
                  </a:lnTo>
                  <a:lnTo>
                    <a:pt x="1076445" y="159413"/>
                  </a:lnTo>
                  <a:lnTo>
                    <a:pt x="1041176" y="130820"/>
                  </a:lnTo>
                  <a:lnTo>
                    <a:pt x="1003932" y="104703"/>
                  </a:lnTo>
                  <a:lnTo>
                    <a:pt x="964841" y="81189"/>
                  </a:lnTo>
                  <a:lnTo>
                    <a:pt x="924026" y="60402"/>
                  </a:lnTo>
                  <a:lnTo>
                    <a:pt x="881613" y="42469"/>
                  </a:lnTo>
                  <a:lnTo>
                    <a:pt x="837729" y="27515"/>
                  </a:lnTo>
                  <a:lnTo>
                    <a:pt x="792498" y="15665"/>
                  </a:lnTo>
                  <a:lnTo>
                    <a:pt x="746047" y="7046"/>
                  </a:lnTo>
                  <a:lnTo>
                    <a:pt x="698501" y="1782"/>
                  </a:lnTo>
                  <a:lnTo>
                    <a:pt x="649986" y="0"/>
                  </a:lnTo>
                  <a:close/>
                </a:path>
              </a:pathLst>
            </a:custGeom>
            <a:solidFill>
              <a:srgbClr val="B08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532" y="5116067"/>
              <a:ext cx="1197864" cy="1197864"/>
            </a:xfrm>
            <a:prstGeom prst="rect">
              <a:avLst/>
            </a:prstGeom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/>
          <a:srcRect b="21344"/>
          <a:stretch/>
        </p:blipFill>
        <p:spPr>
          <a:xfrm>
            <a:off x="14300687" y="3409146"/>
            <a:ext cx="5066325" cy="556107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865614" y="3213539"/>
            <a:ext cx="98440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Приказ Министерства образования и науки Республики Алтай от 7 июля 2023 г. № 611 «Об утверждении перечня образовательных организаций, реализующих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профориентационный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минимум в 2023-2024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уч.году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3200" dirty="0"/>
          </a:p>
        </p:txBody>
      </p:sp>
      <p:grpSp>
        <p:nvGrpSpPr>
          <p:cNvPr id="28" name="object 11"/>
          <p:cNvGrpSpPr/>
          <p:nvPr/>
        </p:nvGrpSpPr>
        <p:grpSpPr>
          <a:xfrm>
            <a:off x="1824095" y="5807075"/>
            <a:ext cx="1674755" cy="1522663"/>
            <a:chOff x="10277856" y="5244084"/>
            <a:chExt cx="1176655" cy="1065530"/>
          </a:xfrm>
        </p:grpSpPr>
        <p:sp>
          <p:nvSpPr>
            <p:cNvPr id="29" name="object 12"/>
            <p:cNvSpPr/>
            <p:nvPr/>
          </p:nvSpPr>
          <p:spPr>
            <a:xfrm>
              <a:off x="10277856" y="5244084"/>
              <a:ext cx="1004569" cy="1004569"/>
            </a:xfrm>
            <a:custGeom>
              <a:avLst/>
              <a:gdLst/>
              <a:ahLst/>
              <a:cxnLst/>
              <a:rect l="l" t="t" r="r" b="b"/>
              <a:pathLst>
                <a:path w="1004570" h="1004570">
                  <a:moveTo>
                    <a:pt x="502158" y="0"/>
                  </a:moveTo>
                  <a:lnTo>
                    <a:pt x="453791" y="2298"/>
                  </a:lnTo>
                  <a:lnTo>
                    <a:pt x="406726" y="9053"/>
                  </a:lnTo>
                  <a:lnTo>
                    <a:pt x="361174" y="20054"/>
                  </a:lnTo>
                  <a:lnTo>
                    <a:pt x="317344" y="35092"/>
                  </a:lnTo>
                  <a:lnTo>
                    <a:pt x="275447" y="53954"/>
                  </a:lnTo>
                  <a:lnTo>
                    <a:pt x="235694" y="76433"/>
                  </a:lnTo>
                  <a:lnTo>
                    <a:pt x="198293" y="102316"/>
                  </a:lnTo>
                  <a:lnTo>
                    <a:pt x="163457" y="131394"/>
                  </a:lnTo>
                  <a:lnTo>
                    <a:pt x="131394" y="163457"/>
                  </a:lnTo>
                  <a:lnTo>
                    <a:pt x="102316" y="198293"/>
                  </a:lnTo>
                  <a:lnTo>
                    <a:pt x="76433" y="235694"/>
                  </a:lnTo>
                  <a:lnTo>
                    <a:pt x="53954" y="275447"/>
                  </a:lnTo>
                  <a:lnTo>
                    <a:pt x="35092" y="317344"/>
                  </a:lnTo>
                  <a:lnTo>
                    <a:pt x="20054" y="361174"/>
                  </a:lnTo>
                  <a:lnTo>
                    <a:pt x="9053" y="406726"/>
                  </a:lnTo>
                  <a:lnTo>
                    <a:pt x="2298" y="453791"/>
                  </a:lnTo>
                  <a:lnTo>
                    <a:pt x="0" y="502157"/>
                  </a:lnTo>
                  <a:lnTo>
                    <a:pt x="2298" y="550518"/>
                  </a:lnTo>
                  <a:lnTo>
                    <a:pt x="9053" y="597578"/>
                  </a:lnTo>
                  <a:lnTo>
                    <a:pt x="20054" y="643127"/>
                  </a:lnTo>
                  <a:lnTo>
                    <a:pt x="35092" y="686955"/>
                  </a:lnTo>
                  <a:lnTo>
                    <a:pt x="53954" y="728851"/>
                  </a:lnTo>
                  <a:lnTo>
                    <a:pt x="76433" y="768605"/>
                  </a:lnTo>
                  <a:lnTo>
                    <a:pt x="102316" y="806006"/>
                  </a:lnTo>
                  <a:lnTo>
                    <a:pt x="131394" y="840843"/>
                  </a:lnTo>
                  <a:lnTo>
                    <a:pt x="163457" y="872907"/>
                  </a:lnTo>
                  <a:lnTo>
                    <a:pt x="198293" y="901987"/>
                  </a:lnTo>
                  <a:lnTo>
                    <a:pt x="235694" y="927873"/>
                  </a:lnTo>
                  <a:lnTo>
                    <a:pt x="275447" y="950354"/>
                  </a:lnTo>
                  <a:lnTo>
                    <a:pt x="317344" y="969219"/>
                  </a:lnTo>
                  <a:lnTo>
                    <a:pt x="361174" y="984258"/>
                  </a:lnTo>
                  <a:lnTo>
                    <a:pt x="406726" y="995261"/>
                  </a:lnTo>
                  <a:lnTo>
                    <a:pt x="453791" y="1002017"/>
                  </a:lnTo>
                  <a:lnTo>
                    <a:pt x="502158" y="1004315"/>
                  </a:lnTo>
                  <a:lnTo>
                    <a:pt x="550524" y="1002017"/>
                  </a:lnTo>
                  <a:lnTo>
                    <a:pt x="597589" y="995261"/>
                  </a:lnTo>
                  <a:lnTo>
                    <a:pt x="643141" y="984258"/>
                  </a:lnTo>
                  <a:lnTo>
                    <a:pt x="686971" y="969219"/>
                  </a:lnTo>
                  <a:lnTo>
                    <a:pt x="728868" y="950354"/>
                  </a:lnTo>
                  <a:lnTo>
                    <a:pt x="768621" y="927873"/>
                  </a:lnTo>
                  <a:lnTo>
                    <a:pt x="806022" y="901987"/>
                  </a:lnTo>
                  <a:lnTo>
                    <a:pt x="840858" y="872907"/>
                  </a:lnTo>
                  <a:lnTo>
                    <a:pt x="872921" y="840843"/>
                  </a:lnTo>
                  <a:lnTo>
                    <a:pt x="901999" y="806006"/>
                  </a:lnTo>
                  <a:lnTo>
                    <a:pt x="927882" y="768605"/>
                  </a:lnTo>
                  <a:lnTo>
                    <a:pt x="950361" y="728851"/>
                  </a:lnTo>
                  <a:lnTo>
                    <a:pt x="969223" y="686955"/>
                  </a:lnTo>
                  <a:lnTo>
                    <a:pt x="984261" y="643127"/>
                  </a:lnTo>
                  <a:lnTo>
                    <a:pt x="995262" y="597578"/>
                  </a:lnTo>
                  <a:lnTo>
                    <a:pt x="1002017" y="550518"/>
                  </a:lnTo>
                  <a:lnTo>
                    <a:pt x="1004316" y="502157"/>
                  </a:lnTo>
                  <a:lnTo>
                    <a:pt x="1002017" y="453791"/>
                  </a:lnTo>
                  <a:lnTo>
                    <a:pt x="995262" y="406726"/>
                  </a:lnTo>
                  <a:lnTo>
                    <a:pt x="984261" y="361174"/>
                  </a:lnTo>
                  <a:lnTo>
                    <a:pt x="969223" y="317344"/>
                  </a:lnTo>
                  <a:lnTo>
                    <a:pt x="950361" y="275447"/>
                  </a:lnTo>
                  <a:lnTo>
                    <a:pt x="927882" y="235694"/>
                  </a:lnTo>
                  <a:lnTo>
                    <a:pt x="901999" y="198293"/>
                  </a:lnTo>
                  <a:lnTo>
                    <a:pt x="872921" y="163457"/>
                  </a:lnTo>
                  <a:lnTo>
                    <a:pt x="840858" y="131394"/>
                  </a:lnTo>
                  <a:lnTo>
                    <a:pt x="806022" y="102316"/>
                  </a:lnTo>
                  <a:lnTo>
                    <a:pt x="768621" y="76433"/>
                  </a:lnTo>
                  <a:lnTo>
                    <a:pt x="728868" y="53954"/>
                  </a:lnTo>
                  <a:lnTo>
                    <a:pt x="686971" y="35092"/>
                  </a:lnTo>
                  <a:lnTo>
                    <a:pt x="643141" y="20054"/>
                  </a:lnTo>
                  <a:lnTo>
                    <a:pt x="597589" y="9053"/>
                  </a:lnTo>
                  <a:lnTo>
                    <a:pt x="550524" y="2298"/>
                  </a:lnTo>
                  <a:lnTo>
                    <a:pt x="502158" y="0"/>
                  </a:lnTo>
                  <a:close/>
                </a:path>
              </a:pathLst>
            </a:custGeom>
            <a:solidFill>
              <a:srgbClr val="B08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07624" y="5562600"/>
              <a:ext cx="746759" cy="746760"/>
            </a:xfrm>
            <a:prstGeom prst="rect">
              <a:avLst/>
            </a:prstGeom>
          </p:spPr>
        </p:pic>
      </p:grpSp>
      <p:sp>
        <p:nvSpPr>
          <p:cNvPr id="31" name="Прямоугольник 30"/>
          <p:cNvSpPr/>
          <p:nvPr/>
        </p:nvSpPr>
        <p:spPr>
          <a:xfrm>
            <a:off x="3865614" y="5578475"/>
            <a:ext cx="9516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азначены сотрудники (не ниже уровня заместителя директора), ответственные за реализацию мероприятий профминимума в общеобразовательной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13"/>
          <p:cNvSpPr/>
          <p:nvPr/>
        </p:nvSpPr>
        <p:spPr>
          <a:xfrm>
            <a:off x="4030980" y="7956968"/>
            <a:ext cx="642492" cy="1559319"/>
          </a:xfrm>
          <a:custGeom>
            <a:avLst/>
            <a:gdLst/>
            <a:ahLst/>
            <a:cxnLst/>
            <a:rect l="l" t="t" r="r" b="b"/>
            <a:pathLst>
              <a:path w="1771650" h="711835">
                <a:moveTo>
                  <a:pt x="1771307" y="355752"/>
                </a:moveTo>
                <a:lnTo>
                  <a:pt x="1766824" y="351256"/>
                </a:lnTo>
                <a:lnTo>
                  <a:pt x="1428267" y="12700"/>
                </a:lnTo>
                <a:lnTo>
                  <a:pt x="1426400" y="10833"/>
                </a:lnTo>
                <a:lnTo>
                  <a:pt x="1417421" y="1854"/>
                </a:lnTo>
                <a:lnTo>
                  <a:pt x="1415567" y="0"/>
                </a:lnTo>
                <a:lnTo>
                  <a:pt x="0" y="0"/>
                </a:lnTo>
                <a:lnTo>
                  <a:pt x="355752" y="355752"/>
                </a:lnTo>
                <a:lnTo>
                  <a:pt x="0" y="711492"/>
                </a:lnTo>
                <a:lnTo>
                  <a:pt x="1415567" y="711492"/>
                </a:lnTo>
                <a:lnTo>
                  <a:pt x="1417421" y="709637"/>
                </a:lnTo>
                <a:lnTo>
                  <a:pt x="1426400" y="700659"/>
                </a:lnTo>
                <a:lnTo>
                  <a:pt x="1428267" y="698792"/>
                </a:lnTo>
                <a:lnTo>
                  <a:pt x="1766824" y="360235"/>
                </a:lnTo>
                <a:lnTo>
                  <a:pt x="1771307" y="355752"/>
                </a:lnTo>
                <a:close/>
              </a:path>
            </a:pathLst>
          </a:custGeom>
          <a:solidFill>
            <a:srgbClr val="0070C0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7"/>
          <p:cNvSpPr txBox="1"/>
          <p:nvPr/>
        </p:nvSpPr>
        <p:spPr>
          <a:xfrm>
            <a:off x="982980" y="7943369"/>
            <a:ext cx="3048000" cy="15510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ts val="3025"/>
              </a:lnSpc>
            </a:pPr>
            <a:r>
              <a:rPr lang="ru-RU" sz="36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3600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2700" algn="ctr">
              <a:lnSpc>
                <a:spcPts val="3025"/>
              </a:lnSpc>
            </a:pPr>
            <a:endParaRPr lang="ru-RU" sz="3600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ts val="3025"/>
              </a:lnSpc>
            </a:pPr>
            <a:r>
              <a:rPr lang="ru-RU" sz="36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2348 </a:t>
            </a:r>
            <a:r>
              <a:rPr lang="ru-RU" sz="3600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  <a:endParaRPr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1603FF1-F2DA-4479-9F8B-68C871AA4DF8}"/>
              </a:ext>
            </a:extLst>
          </p:cNvPr>
          <p:cNvSpPr txBox="1"/>
          <p:nvPr/>
        </p:nvSpPr>
        <p:spPr>
          <a:xfrm>
            <a:off x="5251450" y="1844675"/>
            <a:ext cx="1137843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Организационные мероприятия</a:t>
            </a:r>
          </a:p>
        </p:txBody>
      </p:sp>
      <p:pic>
        <p:nvPicPr>
          <p:cNvPr id="35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8"/>
          <a:srcRect t="17949"/>
          <a:stretch>
            <a:fillRect/>
          </a:stretch>
        </p:blipFill>
        <p:spPr bwMode="auto">
          <a:xfrm>
            <a:off x="1691009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009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46250" y="3415643"/>
            <a:ext cx="8686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педагогических работников, задействованных в реализации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профминимума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запланированы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курсы повышения квалификации в объёме 36 часов.</a:t>
            </a:r>
          </a:p>
          <a:p>
            <a:pPr indent="450215"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Курсы пройдут с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 по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15 сентября на базе Центра опережающей профессиональной подготовки Республики Алтай. </a:t>
            </a:r>
          </a:p>
          <a:p>
            <a:endParaRPr lang="ru-RU" sz="3200" dirty="0">
              <a:latin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Записаться на курсы: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https://forms.gle/YbH67uGg8up2PBMJA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50" y="3140075"/>
            <a:ext cx="6514091" cy="45830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166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0450" y="4206875"/>
            <a:ext cx="10363200" cy="3231654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педагогическим работникам, непосредственно реализующим  программы профминимума в общеобразовательных организациях,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внеурочной деятельности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Республики Алтай от 29.06.2023 года №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258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050" y="3673475"/>
            <a:ext cx="6519863" cy="4587071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="" xmlns:a16="http://schemas.microsoft.com/office/drawing/2014/main" id="{4CD132BF-CBFB-45D2-9EEB-EC3CD80BD3E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9" name="object 3">
            <a:extLst>
              <a:ext uri="{FF2B5EF4-FFF2-40B4-BE49-F238E27FC236}">
                <a16:creationId xmlns="" xmlns:a16="http://schemas.microsoft.com/office/drawing/2014/main" id="{3B317D55-EAC9-41B8-B483-53E1FFFC029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10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6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02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05663" y="5959475"/>
            <a:ext cx="8639175" cy="4001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r>
              <a:rPr lang="ru-RU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Ранняя профессиональная ориентация - это одна из целей, к которым мы стремимся. Самое главное – вовремя попробовать, твое или нет».</a:t>
            </a:r>
          </a:p>
          <a:p>
            <a:endParaRPr lang="ru-RU" sz="3200" b="1" i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России </a:t>
            </a:r>
          </a:p>
          <a:p>
            <a:pPr algn="r"/>
            <a:r>
              <a:rPr lang="ru-RU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  <a:r>
              <a:rPr lang="ru-RU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50" y="2987675"/>
            <a:ext cx="7757325" cy="4786435"/>
          </a:xfrm>
          <a:prstGeom prst="rect">
            <a:avLst/>
          </a:prstGeom>
        </p:spPr>
      </p:pic>
      <p:pic>
        <p:nvPicPr>
          <p:cNvPr id="8" name="object 2">
            <a:extLst>
              <a:ext uri="{FF2B5EF4-FFF2-40B4-BE49-F238E27FC236}">
                <a16:creationId xmlns="" xmlns:a16="http://schemas.microsoft.com/office/drawing/2014/main" id="{B86CEE44-8AF4-4907-ABCA-20344DA18B5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10" name="object 3">
            <a:extLst>
              <a:ext uri="{FF2B5EF4-FFF2-40B4-BE49-F238E27FC236}">
                <a16:creationId xmlns="" xmlns:a16="http://schemas.microsoft.com/office/drawing/2014/main" id="{9DBD8FCC-1FF6-41A6-8CD9-A3F8A3B9E6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11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6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237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51450" y="3368675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Спасибо за внимание!</a:t>
            </a:r>
            <a:endParaRPr lang="ru-RU" sz="6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5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9821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0450" y="3214429"/>
            <a:ext cx="9906000" cy="6186309"/>
          </a:xfrm>
        </p:spPr>
        <p:txBody>
          <a:bodyPr/>
          <a:lstStyle/>
          <a:p>
            <a:pPr algn="l"/>
            <a:endParaRPr lang="ru-RU" b="1" dirty="0"/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2023 года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общеобразовательных организациях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Шебалинский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начинается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модели профессиональной ориентации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- охватить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профориентационными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мероприятиями всех обучающихся 6-11 классов.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реализации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Профминимума разработаны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всех особенностей обучающихся и ориентированы на разные возрастные группы, в том числе для детей с ОВЗ.</a:t>
            </a:r>
          </a:p>
        </p:txBody>
      </p:sp>
      <p:pic>
        <p:nvPicPr>
          <p:cNvPr id="5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104" y="2824265"/>
            <a:ext cx="5115146" cy="695217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1064" y="9845675"/>
            <a:ext cx="9890985" cy="1291395"/>
          </a:xfrm>
          <a:prstGeom prst="rect">
            <a:avLst/>
          </a:prstGeom>
        </p:spPr>
      </p:pic>
      <p:pic>
        <p:nvPicPr>
          <p:cNvPr id="11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52049" y="9845674"/>
            <a:ext cx="9890985" cy="1291395"/>
          </a:xfrm>
          <a:prstGeom prst="rect">
            <a:avLst/>
          </a:prstGeom>
        </p:spPr>
      </p:pic>
      <p:pic>
        <p:nvPicPr>
          <p:cNvPr id="8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5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311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0450" y="2911475"/>
            <a:ext cx="10820400" cy="7879080"/>
          </a:xfrm>
        </p:spPr>
        <p:txBody>
          <a:bodyPr/>
          <a:lstStyle/>
          <a:p>
            <a:pPr algn="just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единой модели профессиональной ориентации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профориентационный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минимум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(универсальный набор инструментов для проведения мероприятий)</a:t>
            </a:r>
          </a:p>
          <a:p>
            <a:endParaRPr lang="ru-RU" sz="3200" b="1" dirty="0">
              <a:solidFill>
                <a:srgbClr val="001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три уровня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профориентационного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минимума: базовый, основной и продвинутый. 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уровень зависит от ресурсов общеобразовательной организации и включает в себя 34 часа обязательной внеурочной деятельности.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Важно!!!</a:t>
            </a:r>
            <a:r>
              <a:rPr lang="ru-RU" b="1" dirty="0" smtClean="0"/>
              <a:t>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если в параллели несколько классов, 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профминимум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быть реализован хотя бы в одном классе каждой параллели  6- 11 классов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10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064" y="9845675"/>
            <a:ext cx="9890985" cy="1291395"/>
          </a:xfrm>
          <a:prstGeom prst="rect">
            <a:avLst/>
          </a:prstGeom>
        </p:spPr>
      </p:pic>
      <p:pic>
        <p:nvPicPr>
          <p:cNvPr id="11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52049" y="9845674"/>
            <a:ext cx="9890985" cy="1291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4010" y="3214429"/>
            <a:ext cx="6822015" cy="4413887"/>
          </a:xfrm>
          <a:prstGeom prst="rect">
            <a:avLst/>
          </a:prstGeom>
        </p:spPr>
      </p:pic>
      <p:pic>
        <p:nvPicPr>
          <p:cNvPr id="8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5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3119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276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7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"/>
            <a:ext cx="20104100" cy="11307143"/>
          </a:xfrm>
          <a:prstGeom prst="rect">
            <a:avLst/>
          </a:prstGeom>
        </p:spPr>
      </p:pic>
      <p:pic>
        <p:nvPicPr>
          <p:cNvPr id="8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5"/>
          <a:srcRect t="17949"/>
          <a:stretch>
            <a:fillRect/>
          </a:stretch>
        </p:blipFill>
        <p:spPr bwMode="auto">
          <a:xfrm>
            <a:off x="16767222" y="796891"/>
            <a:ext cx="2286016" cy="198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262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"/>
            <a:ext cx="20104100" cy="1130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850" y="3368675"/>
            <a:ext cx="6195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B08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Рекомендованный день </a:t>
            </a:r>
            <a:r>
              <a:rPr lang="ru-RU" sz="5400" b="1" dirty="0">
                <a:ln w="0"/>
                <a:solidFill>
                  <a:srgbClr val="B08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5400" b="1" dirty="0" smtClean="0">
                <a:ln w="0"/>
                <a:solidFill>
                  <a:srgbClr val="B08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едели ЧЕТВЕРГ </a:t>
            </a:r>
            <a:endParaRPr lang="ru-RU" sz="5400" b="1" dirty="0">
              <a:ln w="0"/>
              <a:solidFill>
                <a:srgbClr val="B08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3"/>
          <a:srcRect t="17949"/>
          <a:stretch>
            <a:fillRect/>
          </a:stretch>
        </p:blipFill>
        <p:spPr bwMode="auto">
          <a:xfrm>
            <a:off x="16838660" y="939767"/>
            <a:ext cx="2214578" cy="185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6370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7143"/>
          </a:xfrm>
          <a:prstGeom prst="rect">
            <a:avLst/>
          </a:prstGeom>
        </p:spPr>
      </p:pic>
      <p:pic>
        <p:nvPicPr>
          <p:cNvPr id="6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3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7664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554E7DF-720F-484F-82E1-2D9F57854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6" t="26040" r="37113" b="53069"/>
          <a:stretch/>
        </p:blipFill>
        <p:spPr>
          <a:xfrm>
            <a:off x="5556250" y="2911475"/>
            <a:ext cx="7772400" cy="2362200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="" xmlns:a16="http://schemas.microsoft.com/office/drawing/2014/main" id="{C11E644B-3C30-436F-9468-E0CBEC3C4CC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8" name="object 3">
            <a:extLst>
              <a:ext uri="{FF2B5EF4-FFF2-40B4-BE49-F238E27FC236}">
                <a16:creationId xmlns="" xmlns:a16="http://schemas.microsoft.com/office/drawing/2014/main" id="{E1F0631D-1CAF-4BA6-9DFC-759869A655E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0F93BBA-DD01-4E45-B852-CCF69CF01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4" t="50000" r="2622" b="3500"/>
          <a:stretch/>
        </p:blipFill>
        <p:spPr>
          <a:xfrm>
            <a:off x="2059412" y="5495019"/>
            <a:ext cx="15925800" cy="45221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B549028-2CE7-48B5-BD54-7D710E983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258" b="77184"/>
          <a:stretch/>
        </p:blipFill>
        <p:spPr>
          <a:xfrm>
            <a:off x="12311" y="0"/>
            <a:ext cx="14624050" cy="2579833"/>
          </a:xfrm>
          <a:prstGeom prst="rect">
            <a:avLst/>
          </a:prstGeom>
        </p:spPr>
      </p:pic>
      <p:pic>
        <p:nvPicPr>
          <p:cNvPr id="11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5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059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925"/>
            <a:ext cx="20104100" cy="11307143"/>
          </a:xfrm>
          <a:prstGeom prst="rect">
            <a:avLst/>
          </a:prstGeom>
        </p:spPr>
      </p:pic>
      <p:pic>
        <p:nvPicPr>
          <p:cNvPr id="6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3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506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30068" b="79043"/>
          <a:stretch/>
        </p:blipFill>
        <p:spPr>
          <a:xfrm>
            <a:off x="-1960" y="1"/>
            <a:ext cx="14060610" cy="2369975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="" xmlns:a16="http://schemas.microsoft.com/office/drawing/2014/main" id="{58A12A0B-A422-4124-B172-149392B44C9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="" xmlns:a16="http://schemas.microsoft.com/office/drawing/2014/main" id="{7C3F7846-4F3D-47D7-AD0F-2F658C44819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E910B75-9867-4DCB-AC4D-4E55C6022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03" t="20958" r="40141" b="35844"/>
          <a:stretch/>
        </p:blipFill>
        <p:spPr>
          <a:xfrm>
            <a:off x="5708650" y="2369976"/>
            <a:ext cx="6324600" cy="4884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BB24A13-B35B-4DC2-B144-D35F5ADF1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10" t="65503" r="5511" b="2826"/>
          <a:stretch/>
        </p:blipFill>
        <p:spPr>
          <a:xfrm>
            <a:off x="2605406" y="7102475"/>
            <a:ext cx="14641639" cy="2914685"/>
          </a:xfrm>
          <a:prstGeom prst="rect">
            <a:avLst/>
          </a:prstGeom>
        </p:spPr>
      </p:pic>
      <p:pic>
        <p:nvPicPr>
          <p:cNvPr id="10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5"/>
          <a:srcRect t="17949"/>
          <a:stretch>
            <a:fillRect/>
          </a:stretch>
        </p:blipFill>
        <p:spPr bwMode="auto">
          <a:xfrm>
            <a:off x="16552908" y="796891"/>
            <a:ext cx="2000264" cy="17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4161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2916</TotalTime>
  <Words>433</Words>
  <Application>Microsoft Office PowerPoint</Application>
  <PresentationFormat>Произвольный</PresentationFormat>
  <Paragraphs>57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Times New Roman</vt:lpstr>
      <vt:lpstr>Calibri</vt:lpstr>
      <vt:lpstr>Druk Cyr</vt:lpstr>
      <vt:lpstr>Arial Black</vt:lpstr>
      <vt:lpstr>Office Theme</vt:lpstr>
      <vt:lpstr>«Система профориентационной деятельности образовательной организации как основа кадровой политики региона»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1</dc:creator>
  <cp:lastModifiedBy>1</cp:lastModifiedBy>
  <cp:revision>59</cp:revision>
  <dcterms:created xsi:type="dcterms:W3CDTF">2023-01-13T17:17:54Z</dcterms:created>
  <dcterms:modified xsi:type="dcterms:W3CDTF">2023-08-18T12:27:49Z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