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4" r:id="rId2"/>
    <p:sldId id="355" r:id="rId3"/>
    <p:sldId id="357" r:id="rId4"/>
    <p:sldId id="264" r:id="rId5"/>
    <p:sldId id="346" r:id="rId6"/>
    <p:sldId id="347" r:id="rId7"/>
    <p:sldId id="356" r:id="rId8"/>
    <p:sldId id="348" r:id="rId9"/>
    <p:sldId id="349" r:id="rId10"/>
    <p:sldId id="350" r:id="rId11"/>
    <p:sldId id="351" r:id="rId12"/>
    <p:sldId id="352" r:id="rId13"/>
    <p:sldId id="261" r:id="rId14"/>
    <p:sldId id="354" r:id="rId15"/>
    <p:sldId id="358" r:id="rId16"/>
    <p:sldId id="367" r:id="rId17"/>
    <p:sldId id="359" r:id="rId18"/>
    <p:sldId id="360" r:id="rId19"/>
    <p:sldId id="361" r:id="rId20"/>
    <p:sldId id="364" r:id="rId21"/>
    <p:sldId id="362" r:id="rId22"/>
    <p:sldId id="325" r:id="rId23"/>
    <p:sldId id="363" r:id="rId24"/>
    <p:sldId id="365" r:id="rId25"/>
    <p:sldId id="366" r:id="rId26"/>
    <p:sldId id="323" r:id="rId27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DDEB9"/>
    <a:srgbClr val="800000"/>
    <a:srgbClr val="DFB855"/>
    <a:srgbClr val="9E7D2A"/>
    <a:srgbClr val="775E1F"/>
    <a:srgbClr val="CFA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6433" autoAdjust="0"/>
  </p:normalViewPr>
  <p:slideViewPr>
    <p:cSldViewPr>
      <p:cViewPr varScale="1">
        <p:scale>
          <a:sx n="114" d="100"/>
          <a:sy n="114" d="100"/>
        </p:scale>
        <p:origin x="93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7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РАЗВИТИЕ СИСТЕМЫ ОБРАЗОВАНИЯ  РОССИИ требует развития</a:t>
            </a:r>
            <a:r>
              <a:rPr lang="ru-RU" sz="1200" b="0" baseline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существующих проектов. Поэтому концепция проекта ШМР тоже будет обновлена в следующих направлениях</a:t>
            </a:r>
            <a:endParaRPr lang="ru-RU" sz="1200" b="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3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РАЗВИТИЕ СИСТЕМЫ ОБРАЗОВАНИЯ  РОССИИ требует развития</a:t>
            </a:r>
            <a:r>
              <a:rPr lang="ru-RU" sz="1200" b="0" baseline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существующих проектов. Поэтому концепция проекта ШМР тоже будет обновлена в следующих направлениях</a:t>
            </a:r>
            <a:endParaRPr lang="ru-RU" sz="1200" b="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0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РАЗВИТИЕ СИСТЕМЫ ОБРАЗОВАНИЯ  РОССИИ требует развития</a:t>
            </a:r>
            <a:r>
              <a:rPr lang="ru-RU" sz="1200" b="0" baseline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существующих проектов. Поэтому концепция проекта ШМР тоже будет обновлена в следующих направлениях</a:t>
            </a:r>
            <a:endParaRPr lang="ru-RU" sz="1200" b="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0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ИНСТИТУТ СТРАТЕГИИ РАЗВИТИЯ ОБРАЗОВАНИЯ РОССИЙСКОЙ АКАДЕМИИ ОБРАЗОВАНИЯ – настольная книга директора</a:t>
            </a:r>
          </a:p>
          <a:p>
            <a:r>
              <a:rPr lang="ru-RU" dirty="0" smtClean="0"/>
              <a:t>ФЕДЕРАЛЬНЫЙ ИНСТИТУТ ЦИФРОВОЙ ТРАНСФОРМАЦИИ В СФЕРЕ ОБРАЗОВАНИЯ – сервис самодиагностики (запуск запланирован на май 2023), конструктор программ развития (август 2023)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8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ИНСТИТУТ СТРАТЕГИИ РАЗВИТИЯ ОБРАЗОВАНИЯ РОССИЙСКОЙ АКАДЕМИИ ОБРАЗОВАНИЯ – настольная книга директора</a:t>
            </a:r>
          </a:p>
          <a:p>
            <a:r>
              <a:rPr lang="ru-RU" dirty="0" smtClean="0"/>
              <a:t>ФЕДЕРАЛЬНЫЙ ИНСТИТУТ ЦИФРОВОЙ ТРАНСФОРМАЦИИ В СФЕРЕ ОБРАЗОВАНИЯ – сервис самодиагностики (запуск запланирован на май 2023), конструктор программ развития (август 2023)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3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ИНСТИТУТ СТРАТЕГИИ РАЗВИТИЯ ОБРАЗОВАНИЯ РОССИЙСКОЙ АКАДЕМИИ ОБРАЗОВАНИЯ – настольная книга директора</a:t>
            </a:r>
          </a:p>
          <a:p>
            <a:r>
              <a:rPr lang="ru-RU" dirty="0" smtClean="0"/>
              <a:t>ФЕДЕРАЛЬНЫЙ ИНСТИТУТ ЦИФРОВОЙ ТРАНСФОРМАЦИИ В СФЕРЕ ОБРАЗОВАНИЯ – сервис самодиагностики (запуск запланирован на май 2023), конструктор программ развития (август 2023)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8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ИНСТИТУТ СТРАТЕГИИ РАЗВИТИЯ ОБРАЗОВАНИЯ РОССИЙСКОЙ АКАДЕМИИ ОБРАЗОВАНИЯ – настольная книга директора</a:t>
            </a:r>
          </a:p>
          <a:p>
            <a:r>
              <a:rPr lang="ru-RU" dirty="0" smtClean="0"/>
              <a:t>ФЕДЕРАЛЬНЫЙ ИНСТИТУТ ЦИФРОВОЙ ТРАНСФОРМАЦИИ В СФЕРЕ ОБРАЗОВАНИЯ – сервис самодиагностики (запуск запланирован на май 2023), конструктор программ развития (август 2023)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2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ИНСТИТУТ СТРАТЕГИИ РАЗВИТИЯ ОБРАЗОВАНИЯ РОССИЙСКОЙ АКАДЕМИИ ОБРАЗОВАНИЯ – настольная книга директора</a:t>
            </a:r>
          </a:p>
          <a:p>
            <a:r>
              <a:rPr lang="ru-RU" dirty="0" smtClean="0"/>
              <a:t>ФЕДЕРАЛЬНЫЙ ИНСТИТУТ ЦИФРОВОЙ ТРАНСФОРМАЦИИ В СФЕРЕ ОБРАЗОВАНИЯ – сервис самодиагностики (запуск запланирован на май 2023), конструктор программ развития (август 2023)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1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ИНСТИТУТ СТРАТЕГИИ РАЗВИТИЯ ОБРАЗОВАНИЯ РОССИЙСКОЙ АКАДЕМИИ ОБРАЗОВАНИЯ – настольная книга директора</a:t>
            </a:r>
          </a:p>
          <a:p>
            <a:r>
              <a:rPr lang="ru-RU" dirty="0" smtClean="0"/>
              <a:t>ФЕДЕРАЛЬНЫЙ ИНСТИТУТ ЦИФРОВОЙ ТРАНСФОРМАЦИИ В СФЕРЕ ОБРАЗОВАНИЯ – сервис самодиагностики (запуск запланирован на май 2023), конструктор программ развития (август 2023)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ИНСТИТУТ СТРАТЕГИИ РАЗВИТИЯ ОБРАЗОВАНИЯ РОССИЙСКОЙ АКАДЕМИИ ОБРАЗОВАНИЯ – настольная книга директора</a:t>
            </a:r>
          </a:p>
          <a:p>
            <a:r>
              <a:rPr lang="ru-RU" dirty="0" smtClean="0"/>
              <a:t>ФЕДЕРАЛЬНЫЙ ИНСТИТУТ ЦИФРОВОЙ ТРАНСФОРМАЦИИ В СФЕРЕ ОБРАЗОВАНИЯ – сервис самодиагностики (запуск запланирован на май 2023), конструктор программ развития (август 2023)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6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РАЗВИТИЕ СИСТЕМЫ ОБРАЗОВАНИЯ  РОССИИ требует развития</a:t>
            </a:r>
            <a:r>
              <a:rPr lang="ru-RU" sz="1200" b="0" baseline="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существующих проектов. Поэтому концепция проекта ШМР тоже будет обновлена в следующих направлениях</a:t>
            </a:r>
            <a:endParaRPr lang="ru-RU" sz="1200" b="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519D9-560B-443C-B598-BE18CE88D99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9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xmlns="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5" Type="http://schemas.openxmlformats.org/officeDocument/2006/relationships/hyperlink" Target="https://vk.com/away.php?to=https://edsoo.ru/Vneurochnaya_deyatelnost.htm&amp;utf=1" TargetMode="Externa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0"/>
            <a:ext cx="12192000" cy="69221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6000" y="1944000"/>
            <a:ext cx="100800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800000"/>
                </a:solidFill>
              </a:rPr>
              <a:t>ФГОС и ФООП </a:t>
            </a:r>
            <a:r>
              <a:rPr lang="ru-RU" sz="4800" dirty="0">
                <a:solidFill>
                  <a:srgbClr val="800000"/>
                </a:solidFill>
              </a:rPr>
              <a:t>в школе</a:t>
            </a:r>
            <a:r>
              <a:rPr lang="ru-RU" sz="4800" dirty="0" smtClean="0">
                <a:solidFill>
                  <a:srgbClr val="800000"/>
                </a:solidFill>
              </a:rPr>
              <a:t>:</a:t>
            </a:r>
          </a:p>
          <a:p>
            <a:pPr algn="ctr"/>
            <a:r>
              <a:rPr lang="ru-RU" sz="4800" dirty="0" smtClean="0">
                <a:solidFill>
                  <a:srgbClr val="800000"/>
                </a:solidFill>
              </a:rPr>
              <a:t> </a:t>
            </a:r>
            <a:r>
              <a:rPr lang="ru-RU" sz="4800" dirty="0">
                <a:solidFill>
                  <a:srgbClr val="800000"/>
                </a:solidFill>
              </a:rPr>
              <a:t>ключевые аспекты реализации </a:t>
            </a:r>
            <a:endParaRPr lang="ru-RU" sz="4800" dirty="0" smtClean="0">
              <a:solidFill>
                <a:srgbClr val="800000"/>
              </a:solidFill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(презентация подготовлена на основе материалов ИСРО РАО)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000" y="4329654"/>
            <a:ext cx="53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Алматова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Тамара Николаевна,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ачальник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Управления образования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администрации МО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Шебалинский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" descr="Герб района основной (2).png"/>
          <p:cNvPicPr>
            <a:picLocks noChangeAspect="1" noChangeArrowheads="1"/>
          </p:cNvPicPr>
          <p:nvPr/>
        </p:nvPicPr>
        <p:blipFill>
          <a:blip r:embed="rId3"/>
          <a:srcRect t="17949"/>
          <a:stretch>
            <a:fillRect/>
          </a:stretch>
        </p:blipFill>
        <p:spPr bwMode="auto">
          <a:xfrm>
            <a:off x="10596594" y="428604"/>
            <a:ext cx="1235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72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000" y="189751"/>
            <a:ext cx="9450000" cy="55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728"/>
          <a:stretch/>
        </p:blipFill>
        <p:spPr>
          <a:xfrm>
            <a:off x="1645339" y="369000"/>
            <a:ext cx="9796801" cy="5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1666"/>
          <a:stretch/>
        </p:blipFill>
        <p:spPr>
          <a:xfrm>
            <a:off x="1821000" y="414000"/>
            <a:ext cx="9836756" cy="5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решение 8">
            <a:extLst>
              <a:ext uri="{FF2B5EF4-FFF2-40B4-BE49-F238E27FC236}">
                <a16:creationId xmlns:a16="http://schemas.microsoft.com/office/drawing/2014/main" xmlns="" id="{36D00F69-75EB-424F-B738-86CD45442AF4}"/>
              </a:ext>
            </a:extLst>
          </p:cNvPr>
          <p:cNvSpPr/>
          <p:nvPr/>
        </p:nvSpPr>
        <p:spPr>
          <a:xfrm>
            <a:off x="797968" y="1269000"/>
            <a:ext cx="1485000" cy="1599231"/>
          </a:xfrm>
          <a:prstGeom prst="flowChartDecision">
            <a:avLst/>
          </a:prstGeom>
          <a:solidFill>
            <a:srgbClr val="CFA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:a16="http://schemas.microsoft.com/office/drawing/2014/main" xmlns="" id="{38742A83-9EA0-4A7F-AF5C-96464284D566}"/>
              </a:ext>
            </a:extLst>
          </p:cNvPr>
          <p:cNvSpPr/>
          <p:nvPr/>
        </p:nvSpPr>
        <p:spPr>
          <a:xfrm>
            <a:off x="782152" y="3045086"/>
            <a:ext cx="1485000" cy="1599231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:a16="http://schemas.microsoft.com/office/drawing/2014/main" xmlns="" id="{90A28D59-8A44-4054-A70D-613FC272D557}"/>
              </a:ext>
            </a:extLst>
          </p:cNvPr>
          <p:cNvSpPr/>
          <p:nvPr/>
        </p:nvSpPr>
        <p:spPr>
          <a:xfrm>
            <a:off x="767400" y="4821172"/>
            <a:ext cx="1485000" cy="1599231"/>
          </a:xfrm>
          <a:prstGeom prst="flowChartDecision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xmlns="" id="{93CAE8A1-5702-4CA2-90A6-1F3DF1C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000" y="200723"/>
            <a:ext cx="9018632" cy="66327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УЧЕБНЫЕ ПЛАНЫ</a:t>
            </a:r>
            <a:br>
              <a:rPr lang="ru-RU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ru-RU" sz="3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2400" y="4644317"/>
            <a:ext cx="933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63300"/>
                </a:solidFill>
              </a:rPr>
              <a:t>В целях удовлетворения образовательных потребностей и интересов обучающихся могут разрабатываться индивидуальные учебные планы, в том числе для ускоренного обучения, в пределах осваиваемой программы среднего общего образования в порядке, установленном локальными нормативными актами образовательной организации.</a:t>
            </a:r>
          </a:p>
        </p:txBody>
      </p:sp>
      <p:pic>
        <p:nvPicPr>
          <p:cNvPr id="13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66168" y="4238916"/>
            <a:ext cx="8976000" cy="4981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52400" y="2844224"/>
            <a:ext cx="9483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>
                <a:solidFill>
                  <a:srgbClr val="663300"/>
                </a:solidFill>
              </a:rPr>
              <a:t>Принцип индивидуализации обучения: ФООП СОО предусматривает возможность и механизмы разработки индивидуальных программ и учебных планов для обучения детей с особыми способностями, потребностями и интересами с учетом мнения родителей (законных представителей) </a:t>
            </a:r>
            <a:r>
              <a:rPr lang="ru-RU" altLang="ru-RU" sz="2000" dirty="0" smtClean="0">
                <a:solidFill>
                  <a:srgbClr val="663300"/>
                </a:solidFill>
              </a:rPr>
              <a:t>обучающегося.</a:t>
            </a:r>
            <a:endParaRPr lang="ru-RU" altLang="ru-RU" sz="2000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400" y="1269000"/>
            <a:ext cx="982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>
                <a:solidFill>
                  <a:srgbClr val="663300"/>
                </a:solidFill>
              </a:rPr>
              <a:t>В интересах обучающихся, с участием обучающихся и их семей могут </a:t>
            </a:r>
            <a:r>
              <a:rPr lang="ru-RU" altLang="ru-RU" sz="2000" dirty="0" smtClean="0">
                <a:solidFill>
                  <a:srgbClr val="663300"/>
                </a:solidFill>
              </a:rPr>
              <a:t>разрабатываться </a:t>
            </a:r>
          </a:p>
          <a:p>
            <a:r>
              <a:rPr lang="ru-RU" altLang="ru-RU" sz="2000" dirty="0" smtClean="0">
                <a:solidFill>
                  <a:srgbClr val="663300"/>
                </a:solidFill>
              </a:rPr>
              <a:t>индивидуальные </a:t>
            </a:r>
            <a:r>
              <a:rPr lang="ru-RU" altLang="ru-RU" sz="2000" dirty="0">
                <a:solidFill>
                  <a:srgbClr val="663300"/>
                </a:solidFill>
              </a:rPr>
              <a:t>учебные планы, в рамках которых </a:t>
            </a:r>
            <a:r>
              <a:rPr lang="ru-RU" altLang="ru-RU" sz="2000" dirty="0" smtClean="0">
                <a:solidFill>
                  <a:srgbClr val="663300"/>
                </a:solidFill>
              </a:rPr>
              <a:t>формируется </a:t>
            </a:r>
            <a:r>
              <a:rPr lang="ru-RU" altLang="ru-RU" sz="2000" dirty="0">
                <a:solidFill>
                  <a:srgbClr val="663300"/>
                </a:solidFill>
              </a:rPr>
              <a:t>индивидуальная </a:t>
            </a:r>
            <a:endParaRPr lang="ru-RU" altLang="ru-RU" sz="2000" dirty="0" smtClean="0">
              <a:solidFill>
                <a:srgbClr val="663300"/>
              </a:solidFill>
            </a:endParaRPr>
          </a:p>
          <a:p>
            <a:r>
              <a:rPr lang="ru-RU" altLang="ru-RU" sz="2000" dirty="0" smtClean="0">
                <a:solidFill>
                  <a:srgbClr val="663300"/>
                </a:solidFill>
              </a:rPr>
              <a:t>траектория </a:t>
            </a:r>
            <a:r>
              <a:rPr lang="ru-RU" altLang="ru-RU" sz="2000" dirty="0">
                <a:solidFill>
                  <a:srgbClr val="663300"/>
                </a:solidFill>
              </a:rPr>
              <a:t>развития обучающегося </a:t>
            </a:r>
            <a:r>
              <a:rPr lang="ru-RU" altLang="ru-RU" sz="2000" dirty="0" smtClean="0">
                <a:solidFill>
                  <a:srgbClr val="663300"/>
                </a:solidFill>
              </a:rPr>
              <a:t>(</a:t>
            </a:r>
            <a:r>
              <a:rPr lang="ru-RU" altLang="ru-RU" sz="2000" dirty="0">
                <a:solidFill>
                  <a:srgbClr val="663300"/>
                </a:solidFill>
              </a:rPr>
              <a:t>содержание учебных предметов, курсов, модулей</a:t>
            </a:r>
            <a:r>
              <a:rPr lang="ru-RU" altLang="ru-RU" sz="2000" dirty="0" smtClean="0">
                <a:solidFill>
                  <a:srgbClr val="663300"/>
                </a:solidFill>
              </a:rPr>
              <a:t>,</a:t>
            </a:r>
          </a:p>
          <a:p>
            <a:r>
              <a:rPr lang="ru-RU" altLang="ru-RU" sz="2000" dirty="0" smtClean="0">
                <a:solidFill>
                  <a:srgbClr val="663300"/>
                </a:solidFill>
              </a:rPr>
              <a:t>темп </a:t>
            </a:r>
            <a:r>
              <a:rPr lang="ru-RU" altLang="ru-RU" sz="2000" dirty="0">
                <a:solidFill>
                  <a:srgbClr val="663300"/>
                </a:solidFill>
              </a:rPr>
              <a:t>и формы </a:t>
            </a:r>
            <a:r>
              <a:rPr lang="ru-RU" altLang="ru-RU" sz="2000" dirty="0" smtClean="0">
                <a:solidFill>
                  <a:srgbClr val="663300"/>
                </a:solidFill>
              </a:rPr>
              <a:t>образования</a:t>
            </a:r>
            <a:r>
              <a:rPr lang="ru-RU" altLang="ru-RU" sz="2000" dirty="0">
                <a:solidFill>
                  <a:srgbClr val="663300"/>
                </a:solidFill>
              </a:rPr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4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00" y="189751"/>
            <a:ext cx="10530000" cy="9892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Комплекты по учебным предметам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-983" t="9978" r="1"/>
          <a:stretch/>
        </p:blipFill>
        <p:spPr>
          <a:xfrm>
            <a:off x="1473000" y="1401960"/>
            <a:ext cx="9246000" cy="44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2192" y="3220409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735566" y="1527098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397584" y="1626297"/>
            <a:ext cx="702362" cy="7023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036EF7-6BBB-45F5-902D-A8F2FF7ADDD5}"/>
              </a:ext>
            </a:extLst>
          </p:cNvPr>
          <p:cNvSpPr/>
          <p:nvPr/>
        </p:nvSpPr>
        <p:spPr>
          <a:xfrm>
            <a:off x="1919797" y="1415338"/>
            <a:ext cx="296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Утверждение </a:t>
            </a:r>
            <a:r>
              <a:rPr lang="ru-RU" sz="1600" b="1" dirty="0" smtClean="0">
                <a:solidFill>
                  <a:schemeClr val="bg1"/>
                </a:solidFill>
              </a:rPr>
              <a:t>Концепции Проекта «Школа Минпросвещения России» </a:t>
            </a:r>
            <a:r>
              <a:rPr lang="ru-RU" sz="1600" dirty="0" smtClean="0">
                <a:solidFill>
                  <a:schemeClr val="bg1"/>
                </a:solidFill>
              </a:rPr>
              <a:t>и методики самодиагностики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1939718" y="3080355"/>
            <a:ext cx="287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«Настольная книга директора»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(печатный и электронный вариант)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1808201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Конструктор программ развития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20" y="44339"/>
            <a:ext cx="10515600" cy="993875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888" y="3219485"/>
            <a:ext cx="701101" cy="7011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3323115"/>
            <a:ext cx="309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Telegram-</a:t>
            </a:r>
            <a:r>
              <a:rPr lang="ru-RU" sz="1600" b="1" dirty="0" smtClean="0">
                <a:solidFill>
                  <a:schemeClr val="bg1"/>
                </a:solidFill>
              </a:rPr>
              <a:t>каналы </a:t>
            </a:r>
            <a:r>
              <a:rPr lang="ru-RU" sz="1600" dirty="0" smtClean="0">
                <a:solidFill>
                  <a:schemeClr val="bg1"/>
                </a:solidFill>
              </a:rPr>
              <a:t>для учителей и управленческих кадров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5" y="4910611"/>
            <a:ext cx="701101" cy="7011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536205" y="5106479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Тематические семинары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749" y="4994293"/>
            <a:ext cx="3048264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23" y="4925206"/>
            <a:ext cx="701101" cy="701101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2319" y="4708696"/>
            <a:ext cx="9991535" cy="574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" y="0"/>
            <a:ext cx="11579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2192" y="3220409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735566" y="1527098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397584" y="1626297"/>
            <a:ext cx="702362" cy="7023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036EF7-6BBB-45F5-902D-A8F2FF7ADDD5}"/>
              </a:ext>
            </a:extLst>
          </p:cNvPr>
          <p:cNvSpPr/>
          <p:nvPr/>
        </p:nvSpPr>
        <p:spPr>
          <a:xfrm>
            <a:off x="1919797" y="1415338"/>
            <a:ext cx="296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Утверждение </a:t>
            </a:r>
            <a:r>
              <a:rPr lang="ru-RU" sz="1600" b="1" dirty="0" smtClean="0">
                <a:solidFill>
                  <a:schemeClr val="bg1"/>
                </a:solidFill>
              </a:rPr>
              <a:t>Концепции Проекта «Школа Минпросвещения России» </a:t>
            </a:r>
            <a:r>
              <a:rPr lang="ru-RU" sz="1600" dirty="0" smtClean="0">
                <a:solidFill>
                  <a:schemeClr val="bg1"/>
                </a:solidFill>
              </a:rPr>
              <a:t>и методики самодиагностики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1939718" y="3080355"/>
            <a:ext cx="287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«Настольная книга директора»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(печатный и электронный вариант)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1808201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Конструктор программ развития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20" y="44339"/>
            <a:ext cx="10515600" cy="993875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888" y="3219485"/>
            <a:ext cx="701101" cy="7011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3323115"/>
            <a:ext cx="309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Telegram-</a:t>
            </a:r>
            <a:r>
              <a:rPr lang="ru-RU" sz="1600" b="1" dirty="0" smtClean="0">
                <a:solidFill>
                  <a:schemeClr val="bg1"/>
                </a:solidFill>
              </a:rPr>
              <a:t>каналы </a:t>
            </a:r>
            <a:r>
              <a:rPr lang="ru-RU" sz="1600" dirty="0" smtClean="0">
                <a:solidFill>
                  <a:schemeClr val="bg1"/>
                </a:solidFill>
              </a:rPr>
              <a:t>для учителей и управленческих кадров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5" y="4910611"/>
            <a:ext cx="701101" cy="7011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536205" y="5106479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Тематические семинары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749" y="4994293"/>
            <a:ext cx="3048264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23" y="4925206"/>
            <a:ext cx="701101" cy="701101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2319" y="4708696"/>
            <a:ext cx="9991535" cy="574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69" y="0"/>
            <a:ext cx="11335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2192" y="3220409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735566" y="1527098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397584" y="1626297"/>
            <a:ext cx="702362" cy="7023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036EF7-6BBB-45F5-902D-A8F2FF7ADDD5}"/>
              </a:ext>
            </a:extLst>
          </p:cNvPr>
          <p:cNvSpPr/>
          <p:nvPr/>
        </p:nvSpPr>
        <p:spPr>
          <a:xfrm>
            <a:off x="1919797" y="1415338"/>
            <a:ext cx="296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Утверждение </a:t>
            </a:r>
            <a:r>
              <a:rPr lang="ru-RU" sz="1600" b="1" dirty="0" smtClean="0">
                <a:solidFill>
                  <a:schemeClr val="bg1"/>
                </a:solidFill>
              </a:rPr>
              <a:t>Концепции Проекта «Школа Минпросвещения России» </a:t>
            </a:r>
            <a:r>
              <a:rPr lang="ru-RU" sz="1600" dirty="0" smtClean="0">
                <a:solidFill>
                  <a:schemeClr val="bg1"/>
                </a:solidFill>
              </a:rPr>
              <a:t>и методики самодиагностики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1939718" y="3080355"/>
            <a:ext cx="287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«Настольная книга директора»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(печатный и электронный вариант)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1808201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Конструктор программ развития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20" y="44339"/>
            <a:ext cx="10515600" cy="993875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888" y="3219485"/>
            <a:ext cx="701101" cy="7011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3323115"/>
            <a:ext cx="309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Telegram-</a:t>
            </a:r>
            <a:r>
              <a:rPr lang="ru-RU" sz="1600" b="1" dirty="0" smtClean="0">
                <a:solidFill>
                  <a:schemeClr val="bg1"/>
                </a:solidFill>
              </a:rPr>
              <a:t>каналы </a:t>
            </a:r>
            <a:r>
              <a:rPr lang="ru-RU" sz="1600" dirty="0" smtClean="0">
                <a:solidFill>
                  <a:schemeClr val="bg1"/>
                </a:solidFill>
              </a:rPr>
              <a:t>для учителей и управленческих кадров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5" y="4910611"/>
            <a:ext cx="701101" cy="7011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536205" y="5106479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Тематические семинары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749" y="4994293"/>
            <a:ext cx="3048264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23" y="4925206"/>
            <a:ext cx="701101" cy="701101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2319" y="4708696"/>
            <a:ext cx="9991535" cy="574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000" y="37420"/>
            <a:ext cx="11226497" cy="64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2192" y="3220409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735566" y="1527098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397584" y="1626297"/>
            <a:ext cx="702362" cy="7023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E036EF7-6BBB-45F5-902D-A8F2FF7ADDD5}"/>
              </a:ext>
            </a:extLst>
          </p:cNvPr>
          <p:cNvSpPr/>
          <p:nvPr/>
        </p:nvSpPr>
        <p:spPr>
          <a:xfrm>
            <a:off x="1919797" y="1415338"/>
            <a:ext cx="296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Утверждение </a:t>
            </a:r>
            <a:r>
              <a:rPr lang="ru-RU" sz="1600" b="1" dirty="0" smtClean="0">
                <a:solidFill>
                  <a:schemeClr val="bg1"/>
                </a:solidFill>
              </a:rPr>
              <a:t>Концепции Проекта «Школа Минпросвещения России» </a:t>
            </a:r>
            <a:r>
              <a:rPr lang="ru-RU" sz="1600" dirty="0" smtClean="0">
                <a:solidFill>
                  <a:schemeClr val="bg1"/>
                </a:solidFill>
              </a:rPr>
              <a:t>и методики самодиагностики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1939718" y="3080355"/>
            <a:ext cx="287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«Настольная книга директора»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(печатный и электронный вариант)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1808201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Конструктор программ развития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20" y="44339"/>
            <a:ext cx="10515600" cy="993875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888" y="3219485"/>
            <a:ext cx="701101" cy="7011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3323115"/>
            <a:ext cx="309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Telegram-</a:t>
            </a:r>
            <a:r>
              <a:rPr lang="ru-RU" sz="1600" b="1" dirty="0" smtClean="0">
                <a:solidFill>
                  <a:schemeClr val="bg1"/>
                </a:solidFill>
              </a:rPr>
              <a:t>каналы </a:t>
            </a:r>
            <a:r>
              <a:rPr lang="ru-RU" sz="1600" dirty="0" smtClean="0">
                <a:solidFill>
                  <a:schemeClr val="bg1"/>
                </a:solidFill>
              </a:rPr>
              <a:t>для учителей и управленческих кадров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5" y="4910611"/>
            <a:ext cx="701101" cy="7011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536205" y="5106479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Тематические семинары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749" y="4994293"/>
            <a:ext cx="3048264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23" y="4925206"/>
            <a:ext cx="701101" cy="701101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2319" y="4708696"/>
            <a:ext cx="9991535" cy="574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032" y="123578"/>
            <a:ext cx="11287289" cy="63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2192" y="3220409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735566" y="1527098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397584" y="1626297"/>
            <a:ext cx="702362" cy="70236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1939718" y="3080355"/>
            <a:ext cx="287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«Настольная книга директора»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(печатный и электронный вариант)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1808201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Конструктор программ развития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00" y="44339"/>
            <a:ext cx="9520015" cy="99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Обратить внимание!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888" y="3219485"/>
            <a:ext cx="701101" cy="7011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3323115"/>
            <a:ext cx="309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Telegram-</a:t>
            </a:r>
            <a:r>
              <a:rPr lang="ru-RU" sz="1600" b="1" dirty="0" smtClean="0">
                <a:solidFill>
                  <a:schemeClr val="bg1"/>
                </a:solidFill>
              </a:rPr>
              <a:t>каналы </a:t>
            </a:r>
            <a:r>
              <a:rPr lang="ru-RU" sz="1600" dirty="0" smtClean="0">
                <a:solidFill>
                  <a:schemeClr val="bg1"/>
                </a:solidFill>
              </a:rPr>
              <a:t>для учителей и управленческих кадров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5" y="4910611"/>
            <a:ext cx="701101" cy="7011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536205" y="5106479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Тематические семинары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749" y="4994293"/>
            <a:ext cx="3048264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23" y="4925206"/>
            <a:ext cx="701101" cy="701101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2319" y="4708696"/>
            <a:ext cx="9991535" cy="57414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AD99790-0B7C-4BA6-B8C9-5728B96C1E53}"/>
              </a:ext>
            </a:extLst>
          </p:cNvPr>
          <p:cNvSpPr/>
          <p:nvPr/>
        </p:nvSpPr>
        <p:spPr>
          <a:xfrm>
            <a:off x="2586000" y="1448842"/>
            <a:ext cx="7019999" cy="1671316"/>
          </a:xfrm>
          <a:prstGeom prst="rect">
            <a:avLst/>
          </a:prstGeom>
          <a:solidFill>
            <a:srgbClr val="CFA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130016" y="1878279"/>
            <a:ext cx="702362" cy="70236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4044390" y="1969976"/>
            <a:ext cx="5241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Вероятность и статистика!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EF6182C-7CDA-43DD-8536-C76D40EC7FA0}"/>
              </a:ext>
            </a:extLst>
          </p:cNvPr>
          <p:cNvSpPr/>
          <p:nvPr/>
        </p:nvSpPr>
        <p:spPr>
          <a:xfrm>
            <a:off x="2586000" y="3220417"/>
            <a:ext cx="7019999" cy="1584922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5C94730-1176-44B3-B7BC-088B524B9082}"/>
              </a:ext>
            </a:extLst>
          </p:cNvPr>
          <p:cNvSpPr/>
          <p:nvPr/>
        </p:nvSpPr>
        <p:spPr>
          <a:xfrm>
            <a:off x="2585999" y="4873574"/>
            <a:ext cx="7019999" cy="1516157"/>
          </a:xfrm>
          <a:prstGeom prst="rect">
            <a:avLst/>
          </a:prstGeom>
          <a:solidFill>
            <a:srgbClr val="9E7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405" y="3524281"/>
            <a:ext cx="701101" cy="70110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4900000" y="3484890"/>
            <a:ext cx="43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Новейшая история!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8865" y="5076596"/>
            <a:ext cx="701101" cy="70110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4476000" y="5268254"/>
            <a:ext cx="4810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Иные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42565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01" y="189751"/>
            <a:ext cx="10529999" cy="9892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Введение обновленных ФГОС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7229"/>
            <a:ext cx="12192000" cy="44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2192" y="3220409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735566" y="1527098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397584" y="1626297"/>
            <a:ext cx="702362" cy="70236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1939718" y="3080355"/>
            <a:ext cx="287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«Настольная книга директора»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(печатный и электронный вариант)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1808201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Конструктор программ развития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00" y="44339"/>
            <a:ext cx="9520015" cy="99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Предметные результаты: биология (продолжаем работу по предыдущей версии </a:t>
            </a:r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ФГОС в 7-9 классах)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888" y="3219485"/>
            <a:ext cx="701101" cy="7011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3323115"/>
            <a:ext cx="309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Telegram-</a:t>
            </a:r>
            <a:r>
              <a:rPr lang="ru-RU" sz="1600" b="1" dirty="0" smtClean="0">
                <a:solidFill>
                  <a:schemeClr val="bg1"/>
                </a:solidFill>
              </a:rPr>
              <a:t>каналы </a:t>
            </a:r>
            <a:r>
              <a:rPr lang="ru-RU" sz="1600" dirty="0" smtClean="0">
                <a:solidFill>
                  <a:schemeClr val="bg1"/>
                </a:solidFill>
              </a:rPr>
              <a:t>для учителей и управленческих кадров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5" y="4910611"/>
            <a:ext cx="701101" cy="7011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536205" y="5106479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Тематические семинары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749" y="4994293"/>
            <a:ext cx="3048264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23" y="4925206"/>
            <a:ext cx="701101" cy="701101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2319" y="4708696"/>
            <a:ext cx="9991535" cy="574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6"/>
          <a:srcRect t="11198" r="2018"/>
          <a:stretch/>
        </p:blipFill>
        <p:spPr>
          <a:xfrm>
            <a:off x="0" y="1082552"/>
            <a:ext cx="11541000" cy="570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12192" y="3220409"/>
            <a:ext cx="702362" cy="702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735566" y="1527098"/>
            <a:ext cx="702362" cy="7023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EA88E-8E4A-4517-AB60-A8B36BEEE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397584" y="1626297"/>
            <a:ext cx="702362" cy="70236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671FF66-9BF3-40F6-9D26-0D73928C35CF}"/>
              </a:ext>
            </a:extLst>
          </p:cNvPr>
          <p:cNvSpPr/>
          <p:nvPr/>
        </p:nvSpPr>
        <p:spPr>
          <a:xfrm>
            <a:off x="1939718" y="3080355"/>
            <a:ext cx="2874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«Настольная книга директора»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(печатный и электронный вариант)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1808201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Конструктор программ развития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xmlns="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000" y="44339"/>
            <a:ext cx="9520015" cy="99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Предметные результаты: биология (продолжаем работу по предыдущей версии ФГОС)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2888" y="3219485"/>
            <a:ext cx="701101" cy="7011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311957" y="3323115"/>
            <a:ext cx="309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Telegram-</a:t>
            </a:r>
            <a:r>
              <a:rPr lang="ru-RU" sz="1600" b="1" dirty="0" smtClean="0">
                <a:solidFill>
                  <a:schemeClr val="bg1"/>
                </a:solidFill>
              </a:rPr>
              <a:t>каналы </a:t>
            </a:r>
            <a:r>
              <a:rPr lang="ru-RU" sz="1600" dirty="0" smtClean="0">
                <a:solidFill>
                  <a:schemeClr val="bg1"/>
                </a:solidFill>
              </a:rPr>
              <a:t>для учителей и управленческих кадров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5" y="4910611"/>
            <a:ext cx="701101" cy="7011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1412EAD-BAA8-447F-A154-034C6301EC96}"/>
              </a:ext>
            </a:extLst>
          </p:cNvPr>
          <p:cNvSpPr/>
          <p:nvPr/>
        </p:nvSpPr>
        <p:spPr>
          <a:xfrm>
            <a:off x="7536205" y="5106479"/>
            <a:ext cx="30944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Тематические семинары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749" y="4994293"/>
            <a:ext cx="3048264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823" y="4925206"/>
            <a:ext cx="701101" cy="701101"/>
          </a:xfrm>
          <a:prstGeom prst="rect">
            <a:avLst/>
          </a:prstGeom>
        </p:spPr>
      </p:pic>
      <p:pic>
        <p:nvPicPr>
          <p:cNvPr id="27" name="object 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2319" y="4708696"/>
            <a:ext cx="9991535" cy="574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3083" y="1299508"/>
            <a:ext cx="9427637" cy="54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8209984" y="3509613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" y="6192792"/>
            <a:ext cx="12192000" cy="674990"/>
          </a:xfrm>
          <a:prstGeom prst="rect">
            <a:avLst/>
          </a:prstGeom>
        </p:spPr>
      </p:pic>
      <p:sp>
        <p:nvSpPr>
          <p:cNvPr id="6" name="Заголовок 51">
            <a:extLst>
              <a:ext uri="{FF2B5EF4-FFF2-40B4-BE49-F238E27FC236}">
                <a16:creationId xmlns:a16="http://schemas.microsoft.com/office/drawing/2014/main" xmlns="" id="{862AE188-DBE6-43ED-9B17-6C4457E06465}"/>
              </a:ext>
            </a:extLst>
          </p:cNvPr>
          <p:cNvSpPr txBox="1">
            <a:spLocks/>
          </p:cNvSpPr>
          <p:nvPr/>
        </p:nvSpPr>
        <p:spPr>
          <a:xfrm>
            <a:off x="1866000" y="123579"/>
            <a:ext cx="10093853" cy="11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введения ФООП и ФГОС </a:t>
            </a:r>
            <a:endParaRPr lang="ru-RU" sz="6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7" y="1493838"/>
            <a:ext cx="6651994" cy="447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806000" y="1404000"/>
            <a:ext cx="3870000" cy="4545000"/>
          </a:xfrm>
          <a:prstGeom prst="roundRect">
            <a:avLst/>
          </a:prstGeom>
          <a:solidFill>
            <a:srgbClr val="EDD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Конструктор рабочих программ</a:t>
            </a:r>
          </a:p>
          <a:p>
            <a:pPr algn="ctr"/>
            <a:endParaRPr lang="ru-RU" sz="2800" dirty="0">
              <a:solidFill>
                <a:srgbClr val="663300"/>
              </a:solidFill>
            </a:endParaRPr>
          </a:p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Конструктор  учебных планов</a:t>
            </a:r>
          </a:p>
          <a:p>
            <a:pPr algn="ctr"/>
            <a:endParaRPr lang="ru-RU" sz="2800" dirty="0">
              <a:solidFill>
                <a:srgbClr val="663300"/>
              </a:solidFill>
            </a:endParaRPr>
          </a:p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Методические семинары</a:t>
            </a:r>
            <a:endParaRPr lang="ru-RU" sz="2800" dirty="0">
              <a:solidFill>
                <a:srgbClr val="6633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00" y="2349000"/>
            <a:ext cx="1665000" cy="166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9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8209984" y="3509613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" y="6192792"/>
            <a:ext cx="12192000" cy="674990"/>
          </a:xfrm>
          <a:prstGeom prst="rect">
            <a:avLst/>
          </a:prstGeom>
        </p:spPr>
      </p:pic>
      <p:sp>
        <p:nvSpPr>
          <p:cNvPr id="6" name="Заголовок 51">
            <a:extLst>
              <a:ext uri="{FF2B5EF4-FFF2-40B4-BE49-F238E27FC236}">
                <a16:creationId xmlns:a16="http://schemas.microsoft.com/office/drawing/2014/main" xmlns="" id="{862AE188-DBE6-43ED-9B17-6C4457E06465}"/>
              </a:ext>
            </a:extLst>
          </p:cNvPr>
          <p:cNvSpPr txBox="1">
            <a:spLocks/>
          </p:cNvSpPr>
          <p:nvPr/>
        </p:nvSpPr>
        <p:spPr>
          <a:xfrm>
            <a:off x="1866000" y="123579"/>
            <a:ext cx="10093853" cy="11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введения ФООП и ФГОС </a:t>
            </a:r>
            <a:endParaRPr lang="ru-RU" sz="6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000" y="1115487"/>
            <a:ext cx="6216570" cy="4926909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496000" y="25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8209984" y="3509613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" y="6192792"/>
            <a:ext cx="12192000" cy="674990"/>
          </a:xfrm>
          <a:prstGeom prst="rect">
            <a:avLst/>
          </a:prstGeom>
        </p:spPr>
      </p:pic>
      <p:sp>
        <p:nvSpPr>
          <p:cNvPr id="6" name="Заголовок 51">
            <a:extLst>
              <a:ext uri="{FF2B5EF4-FFF2-40B4-BE49-F238E27FC236}">
                <a16:creationId xmlns:a16="http://schemas.microsoft.com/office/drawing/2014/main" xmlns="" id="{862AE188-DBE6-43ED-9B17-6C4457E06465}"/>
              </a:ext>
            </a:extLst>
          </p:cNvPr>
          <p:cNvSpPr txBox="1">
            <a:spLocks/>
          </p:cNvSpPr>
          <p:nvPr/>
        </p:nvSpPr>
        <p:spPr>
          <a:xfrm>
            <a:off x="1866000" y="123579"/>
            <a:ext cx="10093853" cy="11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введения ФООП и ФГОС </a:t>
            </a:r>
            <a:endParaRPr lang="ru-RU" sz="6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134000"/>
            <a:ext cx="1185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-apple-system"/>
              </a:rPr>
              <a:t>Новая рабочая программа </a:t>
            </a:r>
            <a:r>
              <a:rPr lang="ru-RU" sz="3200" dirty="0">
                <a:solidFill>
                  <a:srgbClr val="000000"/>
                </a:solidFill>
                <a:latin typeface="-apple-system"/>
              </a:rPr>
              <a:t>и </a:t>
            </a:r>
            <a:r>
              <a:rPr lang="ru-RU" sz="3200" dirty="0" smtClean="0">
                <a:solidFill>
                  <a:srgbClr val="000000"/>
                </a:solidFill>
                <a:latin typeface="-apple-system"/>
              </a:rPr>
              <a:t>методические рекомендации, разработанные </a:t>
            </a:r>
            <a:r>
              <a:rPr lang="ru-RU" sz="3200" dirty="0">
                <a:solidFill>
                  <a:srgbClr val="000000"/>
                </a:solidFill>
                <a:latin typeface="-apple-system"/>
              </a:rPr>
              <a:t>Институтом стратегии развития образования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00"/>
                </a:solidFill>
                <a:latin typeface="-apple-system"/>
              </a:rPr>
              <a:t>🔗 </a:t>
            </a:r>
            <a:r>
              <a:rPr lang="ru-RU" sz="3200" dirty="0">
                <a:latin typeface="-apple-system"/>
                <a:hlinkClick r:id="rId5"/>
              </a:rPr>
              <a:t>https://edsoo.ru/Vneurochnaya_deyatelnost.htm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0320" y="3429000"/>
            <a:ext cx="9495000" cy="26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D6E7A6-B8D6-4244-B6A1-E489EE2D22CB}"/>
              </a:ext>
            </a:extLst>
          </p:cNvPr>
          <p:cNvSpPr/>
          <p:nvPr/>
        </p:nvSpPr>
        <p:spPr>
          <a:xfrm>
            <a:off x="8209984" y="3509613"/>
            <a:ext cx="32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377" y="123579"/>
            <a:ext cx="1995023" cy="10966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" y="6192792"/>
            <a:ext cx="12192000" cy="674990"/>
          </a:xfrm>
          <a:prstGeom prst="rect">
            <a:avLst/>
          </a:prstGeom>
        </p:spPr>
      </p:pic>
      <p:sp>
        <p:nvSpPr>
          <p:cNvPr id="6" name="Заголовок 51">
            <a:extLst>
              <a:ext uri="{FF2B5EF4-FFF2-40B4-BE49-F238E27FC236}">
                <a16:creationId xmlns:a16="http://schemas.microsoft.com/office/drawing/2014/main" xmlns="" id="{862AE188-DBE6-43ED-9B17-6C4457E06465}"/>
              </a:ext>
            </a:extLst>
          </p:cNvPr>
          <p:cNvSpPr txBox="1">
            <a:spLocks/>
          </p:cNvSpPr>
          <p:nvPr/>
        </p:nvSpPr>
        <p:spPr>
          <a:xfrm>
            <a:off x="1866000" y="123579"/>
            <a:ext cx="10093853" cy="114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Сопровождение введения ФООП и ФГОС </a:t>
            </a:r>
            <a:endParaRPr lang="ru-RU" sz="6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77" y="1185233"/>
            <a:ext cx="7098623" cy="508742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761000" y="1404000"/>
            <a:ext cx="3870000" cy="4545000"/>
          </a:xfrm>
          <a:prstGeom prst="roundRect">
            <a:avLst/>
          </a:prstGeom>
          <a:solidFill>
            <a:srgbClr val="EDD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Внеурочная деятельность: готовые </a:t>
            </a:r>
          </a:p>
          <a:p>
            <a:pPr algn="ctr"/>
            <a:r>
              <a:rPr lang="ru-RU" sz="4000" dirty="0" smtClean="0">
                <a:solidFill>
                  <a:srgbClr val="663300"/>
                </a:solidFill>
              </a:rPr>
              <a:t>программы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421000" y="477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8723"/>
            <a:ext cx="12192000" cy="6346925"/>
          </a:xfrm>
          <a:prstGeom prst="rect">
            <a:avLst/>
          </a:pr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206437" y="5507801"/>
            <a:ext cx="6264563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 !</a:t>
            </a:r>
            <a:endParaRPr lang="ru-RU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6" y="6174000"/>
            <a:ext cx="6088874" cy="683752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6174000"/>
            <a:ext cx="6096000" cy="6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01" y="189751"/>
            <a:ext cx="10529999" cy="9892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сентября 2023 г.: ФГОС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СОО</a:t>
            </a: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587"/>
          <a:stretch/>
        </p:blipFill>
        <p:spPr>
          <a:xfrm>
            <a:off x="0" y="1044000"/>
            <a:ext cx="121920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1461000" y="4707083"/>
            <a:ext cx="2750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Изучение нормативных правовых документов</a:t>
            </a:r>
            <a:endParaRPr lang="ru-RU" dirty="0"/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400" y="1897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сентября 2023 г.- все ОО переходят на ФООП </a:t>
            </a: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5496D36E-AA89-4A03-8F79-B777CDFB4B70}"/>
              </a:ext>
            </a:extLst>
          </p:cNvPr>
          <p:cNvSpPr/>
          <p:nvPr/>
        </p:nvSpPr>
        <p:spPr>
          <a:xfrm>
            <a:off x="1618726" y="1914206"/>
            <a:ext cx="2580674" cy="2580674"/>
          </a:xfrm>
          <a:prstGeom prst="ellipse">
            <a:avLst/>
          </a:prstGeom>
          <a:solidFill>
            <a:srgbClr val="CFA94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9142D68-21CB-4371-BDE0-85AF700B61F6}"/>
              </a:ext>
            </a:extLst>
          </p:cNvPr>
          <p:cNvSpPr/>
          <p:nvPr/>
        </p:nvSpPr>
        <p:spPr>
          <a:xfrm>
            <a:off x="4802363" y="1895156"/>
            <a:ext cx="2580674" cy="2580674"/>
          </a:xfrm>
          <a:prstGeom prst="ellipse">
            <a:avLst/>
          </a:prstGeom>
          <a:solidFill>
            <a:srgbClr val="CFA94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8E2F829-B33E-4B85-BCF8-101F14EA1CFC}"/>
              </a:ext>
            </a:extLst>
          </p:cNvPr>
          <p:cNvSpPr/>
          <p:nvPr/>
        </p:nvSpPr>
        <p:spPr>
          <a:xfrm>
            <a:off x="7986000" y="1878056"/>
            <a:ext cx="2580674" cy="2580674"/>
          </a:xfrm>
          <a:prstGeom prst="ellipse">
            <a:avLst/>
          </a:prstGeom>
          <a:solidFill>
            <a:srgbClr val="CFA94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1081748-0063-4E05-A6BF-5FCAA6BA4C09}"/>
              </a:ext>
            </a:extLst>
          </p:cNvPr>
          <p:cNvSpPr/>
          <p:nvPr/>
        </p:nvSpPr>
        <p:spPr>
          <a:xfrm>
            <a:off x="3832842" y="2664000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0DE24B7-DD08-44CA-A32F-E719FEC42D57}"/>
              </a:ext>
            </a:extLst>
          </p:cNvPr>
          <p:cNvSpPr/>
          <p:nvPr/>
        </p:nvSpPr>
        <p:spPr>
          <a:xfrm>
            <a:off x="7072845" y="2664000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09073E6-67F1-4094-A755-1F3D4DBF2FF8}"/>
              </a:ext>
            </a:extLst>
          </p:cNvPr>
          <p:cNvSpPr/>
          <p:nvPr/>
        </p:nvSpPr>
        <p:spPr>
          <a:xfrm>
            <a:off x="4687444" y="4527446"/>
            <a:ext cx="30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Издание локальных актов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1FAF628-619B-4CC8-A02E-69515A0CA8FF}"/>
              </a:ext>
            </a:extLst>
          </p:cNvPr>
          <p:cNvSpPr/>
          <p:nvPr/>
        </p:nvSpPr>
        <p:spPr>
          <a:xfrm>
            <a:off x="7604360" y="4654736"/>
            <a:ext cx="3332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Приведение ООП</a:t>
            </a:r>
            <a:endParaRPr lang="ru-RU" sz="1600" dirty="0"/>
          </a:p>
          <a:p>
            <a:pPr algn="ctr"/>
            <a:r>
              <a:rPr lang="ru-RU" sz="1600" dirty="0" smtClean="0"/>
              <a:t> в соответствие ФООП</a:t>
            </a:r>
            <a:endParaRPr lang="ru-RU" sz="1600" dirty="0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5DF37821-3231-4541-90C5-2414FA906685}"/>
              </a:ext>
            </a:extLst>
          </p:cNvPr>
          <p:cNvSpPr/>
          <p:nvPr/>
        </p:nvSpPr>
        <p:spPr>
          <a:xfrm rot="5400000">
            <a:off x="4237676" y="2968839"/>
            <a:ext cx="665931" cy="574078"/>
          </a:xfrm>
          <a:prstGeom prst="triangle">
            <a:avLst/>
          </a:prstGeom>
          <a:solidFill>
            <a:srgbClr val="CFA94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912405FF-58BB-4DB7-83A5-A63462D662A3}"/>
              </a:ext>
            </a:extLst>
          </p:cNvPr>
          <p:cNvSpPr/>
          <p:nvPr/>
        </p:nvSpPr>
        <p:spPr>
          <a:xfrm rot="5400000">
            <a:off x="7568833" y="2968840"/>
            <a:ext cx="665931" cy="574078"/>
          </a:xfrm>
          <a:prstGeom prst="triangle">
            <a:avLst/>
          </a:prstGeom>
          <a:solidFill>
            <a:srgbClr val="CFA94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0401" y="2628393"/>
            <a:ext cx="1080000" cy="108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6E6E9DF-E665-4E62-96BF-791BFBAF86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376023" y="2661924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21C6EC0-3631-40F2-9CC2-D27DE77B9A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556001" y="2628393"/>
            <a:ext cx="1080000" cy="1080000"/>
          </a:xfrm>
          <a:prstGeom prst="rect">
            <a:avLst/>
          </a:prstGeom>
        </p:spPr>
      </p:pic>
      <p:pic>
        <p:nvPicPr>
          <p:cNvPr id="1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000" y="189751"/>
            <a:ext cx="1995023" cy="109668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00" y="189751"/>
            <a:ext cx="10530000" cy="9892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сентября 2023 г.- все ОО переходят на ФООП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00" y="1054959"/>
            <a:ext cx="6441868" cy="5001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815" y="1054959"/>
            <a:ext cx="32385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00" y="189751"/>
            <a:ext cx="10530000" cy="9892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ФООП: отражение в ФЗ «Об образовании»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815" y="1054959"/>
            <a:ext cx="3238500" cy="49625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001" y="1054960"/>
            <a:ext cx="77849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Ч. 10 СТ. 2 </a:t>
            </a:r>
          </a:p>
          <a:p>
            <a:pPr algn="just"/>
            <a:r>
              <a:rPr lang="ru-RU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Федеральная основная общеобразовательная программа - учебно-методическая 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 </a:t>
            </a:r>
          </a:p>
          <a:p>
            <a:pPr algn="just"/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just"/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:a16="http://schemas.microsoft.com/office/drawing/2014/main" xmlns="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000" y="189751"/>
            <a:ext cx="8865000" cy="9892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ФООП: отражение в ФЗ «Об образовании»</a:t>
            </a:r>
            <a:b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(ст.12)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" y="1366841"/>
            <a:ext cx="12063081" cy="4828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91000" y="0"/>
            <a:ext cx="933723" cy="14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746" t="1404"/>
          <a:stretch/>
        </p:blipFill>
        <p:spPr>
          <a:xfrm>
            <a:off x="1812262" y="526875"/>
            <a:ext cx="10314402" cy="52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01" y="189751"/>
            <a:ext cx="1305000" cy="674249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9" y="6056052"/>
            <a:ext cx="5996821" cy="83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6000" y="6056052"/>
            <a:ext cx="6123081" cy="8003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00" y="54000"/>
            <a:ext cx="9785058" cy="57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6028</TotalTime>
  <Words>876</Words>
  <Application>Microsoft Office PowerPoint</Application>
  <PresentationFormat>Широкоэкранный</PresentationFormat>
  <Paragraphs>115</Paragraphs>
  <Slides>26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Введение обновленных ФГОС </vt:lpstr>
      <vt:lpstr>1 сентября 2023 г.: ФГОС СОО</vt:lpstr>
      <vt:lpstr>1 сентября 2023 г.- все ОО переходят на ФООП  </vt:lpstr>
      <vt:lpstr>1 сентября 2023 г.- все ОО переходят на ФООП  </vt:lpstr>
      <vt:lpstr>ФООП: отражение в ФЗ «Об образовании»  </vt:lpstr>
      <vt:lpstr>ФООП: отражение в ФЗ «Об образовании» (ст.12)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УЧЕБНЫЕ ПЛАНЫ </vt:lpstr>
      <vt:lpstr>Комплекты по учебным предметам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Обратить внимание!</vt:lpstr>
      <vt:lpstr>Предметные результаты: биология (продолжаем работу по предыдущей версии ФГОС в 7-9 классах)</vt:lpstr>
      <vt:lpstr>Предметные результаты: биология (продолжаем работу по предыдущей версии ФГОС)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1</cp:lastModifiedBy>
  <cp:revision>138</cp:revision>
  <dcterms:created xsi:type="dcterms:W3CDTF">2020-07-14T14:01:38Z</dcterms:created>
  <dcterms:modified xsi:type="dcterms:W3CDTF">2023-08-20T06:30:30Z</dcterms:modified>
</cp:coreProperties>
</file>