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14" r:id="rId2"/>
    <p:sldId id="264" r:id="rId3"/>
    <p:sldId id="261" r:id="rId4"/>
    <p:sldId id="258" r:id="rId5"/>
    <p:sldId id="260" r:id="rId6"/>
    <p:sldId id="315" r:id="rId7"/>
    <p:sldId id="346" r:id="rId8"/>
    <p:sldId id="316" r:id="rId9"/>
    <p:sldId id="317" r:id="rId10"/>
    <p:sldId id="319" r:id="rId11"/>
    <p:sldId id="320" r:id="rId12"/>
    <p:sldId id="321" r:id="rId13"/>
    <p:sldId id="322" r:id="rId14"/>
    <p:sldId id="324" r:id="rId15"/>
    <p:sldId id="326" r:id="rId16"/>
    <p:sldId id="327" r:id="rId17"/>
    <p:sldId id="328" r:id="rId18"/>
    <p:sldId id="329" r:id="rId19"/>
    <p:sldId id="330" r:id="rId20"/>
    <p:sldId id="331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1" r:id="rId29"/>
    <p:sldId id="342" r:id="rId30"/>
    <p:sldId id="343" r:id="rId31"/>
    <p:sldId id="344" r:id="rId32"/>
    <p:sldId id="340" r:id="rId33"/>
    <p:sldId id="318" r:id="rId34"/>
    <p:sldId id="345" r:id="rId35"/>
    <p:sldId id="332" r:id="rId36"/>
    <p:sldId id="325" r:id="rId37"/>
    <p:sldId id="323" r:id="rId38"/>
  </p:sldIdLst>
  <p:sldSz cx="12192000" cy="6858000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3300"/>
    <a:srgbClr val="700000"/>
    <a:srgbClr val="EDDEB9"/>
    <a:srgbClr val="CFA949"/>
    <a:srgbClr val="DFB855"/>
    <a:srgbClr val="9E7D2A"/>
    <a:srgbClr val="775E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793" autoAdjust="0"/>
    <p:restoredTop sz="96433" autoAdjust="0"/>
  </p:normalViewPr>
  <p:slideViewPr>
    <p:cSldViewPr>
      <p:cViewPr varScale="1">
        <p:scale>
          <a:sx n="68" d="100"/>
          <a:sy n="68" d="100"/>
        </p:scale>
        <p:origin x="-629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EE562-E05A-4626-B3AF-5F0B868819D9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519D9-560B-443C-B598-BE18CE88D9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829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307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70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0738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4357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3265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2312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1946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3944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4492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900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816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ИНСТИТУТ СТРАТЕГИИ РАЗВИТИЯ ОБРАЗОВАНИЯ РОССИЙСКОЙ АКАДЕМИИ ОБРАЗОВАНИЯ – настольная книга директора</a:t>
            </a:r>
          </a:p>
          <a:p>
            <a:r>
              <a:rPr lang="ru-RU" dirty="0" smtClean="0"/>
              <a:t>ФЕДЕРАЛЬНЫЙ ИНСТИТУТ ЦИФРОВОЙ ТРАНСФОРМАЦИИ В СФЕРЕ ОБРАЗОВАНИЯ – сервис самодиагностики (запуск запланирован на май 2023), конструктор программ развития (август 2023)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5417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3146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4602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9531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076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664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8086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419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6743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5309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9970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747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3533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724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28257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198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999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7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382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445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9684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7696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РАЗВИТИЕ СИСТЕМЫ ОБРАЗОВАНИЯ  РОССИИ требует развития</a:t>
            </a:r>
            <a:r>
              <a:rPr lang="ru-RU" sz="1200" b="0" baseline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 существующих проектов. Поэтому концепция проекта ШМР тоже будет обновлена в следующих направлениях</a:t>
            </a:r>
            <a:endParaRPr lang="ru-RU" sz="1200" b="0" dirty="0" smtClean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19D9-560B-443C-B598-BE18CE88D99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1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267001-F5EE-4B01-ADD9-95392EA1E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44CC777-6BA2-40D2-9A82-AD403FA4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FFA2BC8-F9FC-47B4-B94E-984652D7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158127-7E67-4DC3-A9CF-380C6A5B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CFB686-854A-4D91-AAF2-24DD33CC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367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2ECE69F-178E-4786-B1D6-461B25E3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5DB0CCE-2BB7-4FE6-9F6D-0F849019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60DEABB-F5A0-404E-81BE-A2C6C1A7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56E4A42-AE58-43D5-A1E5-C2A90FAE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34495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00"/>
            <a:ext cx="11946000" cy="114151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="" xmlns:a16="http://schemas.microsoft.com/office/drawing/2014/main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6000" y="2079000"/>
            <a:ext cx="5220000" cy="4230000"/>
          </a:xfrm>
        </p:spPr>
      </p:sp>
    </p:spTree>
    <p:extLst>
      <p:ext uri="{BB962C8B-B14F-4D97-AF65-F5344CB8AC3E}">
        <p14:creationId xmlns:p14="http://schemas.microsoft.com/office/powerpoint/2010/main" xmlns="" val="154497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00"/>
            <a:ext cx="11946000" cy="114151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="" xmlns:a16="http://schemas.microsoft.com/office/drawing/2014/main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6000" y="2034000"/>
            <a:ext cx="5220000" cy="4230000"/>
          </a:xfrm>
        </p:spPr>
      </p:sp>
    </p:spTree>
    <p:extLst>
      <p:ext uri="{BB962C8B-B14F-4D97-AF65-F5344CB8AC3E}">
        <p14:creationId xmlns:p14="http://schemas.microsoft.com/office/powerpoint/2010/main" xmlns="" val="185377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0B504799-5A5B-4904-96F0-E39EDC029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9263"/>
            <a:ext cx="12192000" cy="513873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129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BA0536-C2F3-45FD-BCE9-A7664FF1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CB672-9A39-4592-A702-905A663DE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F00B59B-B30F-4BCA-BF7C-13821015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B11AE46-CD71-40A2-B051-FED4CF25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97D472E-4D2E-4B58-B26C-A5C6E9B9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D590CE5-E95F-4274-817F-D56AE118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36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79CC03-CB65-4A4C-90D3-F02B507A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4C3BF4E-7FD7-4E97-ADD2-17103BBDA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4CE1139-B009-4241-B0C4-BF93CB876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61306DD-CDF6-4C8F-8EAA-8585BA36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E83B16-91E8-4F91-A8A9-2286EF49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3500BC4-2676-4C2C-A56B-8495420F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306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BFDEE6-9163-4FA6-9C33-9D0B1D96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6CFD921-B66F-4B9F-8D0C-B14325FE9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DD6FEE-737C-4DE7-A07A-B8500FB8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8FE9F1-30AE-46C1-A8C8-4B7D5FFC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E45E6A3-691A-440E-94B6-E4165602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237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B71DFBC-935C-41DF-9AF9-A79F2BD80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FFC04AF-1DA1-4817-ACF7-5A110AD3A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DFD425-2E61-4F50-9A02-6256A349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833F48-4BE3-401E-8EAC-ED423D3D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9E6C580-1988-45AF-BDB1-7BCACEB9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681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ECD6CA42-8F84-4EF7-AC44-C6D7CA7B5256}"/>
              </a:ext>
            </a:extLst>
          </p:cNvPr>
          <p:cNvGrpSpPr/>
          <p:nvPr userDrawn="1"/>
        </p:nvGrpSpPr>
        <p:grpSpPr>
          <a:xfrm>
            <a:off x="0" y="49500"/>
            <a:ext cx="2844750" cy="274500"/>
            <a:chOff x="5228062" y="49500"/>
            <a:chExt cx="2844750" cy="274500"/>
          </a:xfrm>
          <a:solidFill>
            <a:schemeClr val="tx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="" xmlns:a16="http://schemas.microsoft.com/office/drawing/2014/main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tx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="" xmlns:a16="http://schemas.microsoft.com/office/drawing/2014/main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=""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33588"/>
            <a:ext cx="10444163" cy="40497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51451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=""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33588"/>
            <a:ext cx="10444163" cy="40497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04488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>
            <a:extLst>
              <a:ext uri="{FF2B5EF4-FFF2-40B4-BE49-F238E27FC236}">
                <a16:creationId xmlns="" xmlns:a16="http://schemas.microsoft.com/office/drawing/2014/main" id="{5172288B-DE9D-43F6-AE1D-DFA58F3C84F8}"/>
              </a:ext>
            </a:extLst>
          </p:cNvPr>
          <p:cNvSpPr/>
          <p:nvPr userDrawn="1"/>
        </p:nvSpPr>
        <p:spPr>
          <a:xfrm>
            <a:off x="0" y="4788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7882EBE0-0097-4756-884D-F8521A014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0513" y="233363"/>
            <a:ext cx="5805487" cy="648017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Заголовок 13">
            <a:extLst>
              <a:ext uri="{FF2B5EF4-FFF2-40B4-BE49-F238E27FC236}">
                <a16:creationId xmlns="" xmlns:a16="http://schemas.microsoft.com/office/drawing/2014/main" id="{BD000A37-5141-407E-A504-C96A5627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EE674FD9-79E8-4C83-8018-2847114B9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5413" y="2528888"/>
            <a:ext cx="7426325" cy="238442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18826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C31BDB-50F3-43CA-877E-F9C7672D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74453DF6-9509-45CB-BD4E-84F90C1C9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AF27442-62D0-4CA6-81B4-B7FDDA51A9A2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1FD6AC4-0F96-4D40-B8AD-EF85E9EDE11D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73640FF5-D492-4210-9DE4-D7B66426125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062B47E0-EF90-4ECC-A73E-6E5DA1F62FCD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="" xmlns:a16="http://schemas.microsoft.com/office/drawing/2014/main" id="{2FC4DE4B-558A-425B-A23E-B63E9353355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D1C3AA05-E7C7-4C27-A908-2E47AFEBA600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D94BF255-53E4-439B-83D0-7DE93A9900DD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7" name="Блок-схема: объединение 16">
              <a:extLst>
                <a:ext uri="{FF2B5EF4-FFF2-40B4-BE49-F238E27FC236}">
                  <a16:creationId xmlns="" xmlns:a16="http://schemas.microsoft.com/office/drawing/2014/main" id="{E38044D4-D5F4-4E1E-8B74-E24D6E7B2929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4158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81E132A-DAAE-4C5A-9799-9BEDDD0FBE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5ABEC81-0435-44F8-AC84-9AA06776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E9A5681-179B-43EF-A41E-7921E27CA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24075"/>
            <a:ext cx="10515600" cy="1530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3815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>
            <a:extLst>
              <a:ext uri="{FF2B5EF4-FFF2-40B4-BE49-F238E27FC236}">
                <a16:creationId xmlns="" xmlns:a16="http://schemas.microsoft.com/office/drawing/2014/main" id="{F8FE08DD-35D4-4F6D-9D3E-895549AFA462}"/>
              </a:ext>
            </a:extLst>
          </p:cNvPr>
          <p:cNvSpPr/>
          <p:nvPr userDrawn="1"/>
        </p:nvSpPr>
        <p:spPr>
          <a:xfrm>
            <a:off x="0" y="4788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69075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>
            <a:extLst>
              <a:ext uri="{FF2B5EF4-FFF2-40B4-BE49-F238E27FC236}">
                <a16:creationId xmlns="" xmlns:a16="http://schemas.microsoft.com/office/drawing/2014/main" id="{F8FE08DD-35D4-4F6D-9D3E-895549AFA462}"/>
              </a:ext>
            </a:extLst>
          </p:cNvPr>
          <p:cNvSpPr/>
          <p:nvPr userDrawn="1"/>
        </p:nvSpPr>
        <p:spPr>
          <a:xfrm rot="16200000">
            <a:off x="10191000" y="4857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94906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96AF94-0451-4B41-960A-AE014E9C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2D3EF2-51A0-4DA7-88AA-E1FA1562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90037A-9CFB-48E5-9E34-0A14EDE6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878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9DC742-0D31-49BB-8235-E8F23687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B7A22E-3771-4390-9794-7F14D95DF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951B10-84CC-412A-B18B-E5D7BFE1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06FA339-92AB-4D93-B605-E9C0B0E7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FCBD1A-83E7-45B8-95AE-AE44F108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11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5DC75D-06B2-46E5-A96B-A1468A21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6AE6E6F-2E09-401B-B461-D6DF215D1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0FA403A-15C6-49C6-8CC5-8F9664A12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C3F06EE-74D4-48BE-B81A-5C34F61B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D53AD41-416F-495E-A3FD-85E02F26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9E8F414-2898-41DB-BD73-B506B16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495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5BF822-D25A-4089-8B09-6CDFC6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DFA1F7A-5EC7-4EDE-B41D-E76BE82B3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51A2486-CBD9-47F2-85CB-E75E70743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D9BFCC3-815F-46C2-8BBD-B33697BD3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A6C052B-8DDE-4435-89D0-37FEADE5B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E4CBDAB-0EC1-4397-917A-7260217B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848E488-94C4-4695-A96B-BD92D0FE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89685D5-D9B9-4084-9444-3F5DFFF8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56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CAB533-743E-4972-9281-AA80F8DE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E27A4BD-2D2A-438C-8009-83407464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593BC4F-92E4-4734-99DC-E5A245F3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C2D59C2-0660-44F2-8B51-CACB66F9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830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5289D3-E86F-47FE-BC52-53D34FA4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33570AF-E207-47A8-A8FC-5D9057465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AF8805-B906-4169-9117-FA140E73D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B055-54BE-42A4-8DC8-10ED2ADEA08A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E3D611-6D00-421E-BE6B-385F5C2C5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716F83-6BED-46A4-98C2-DEC0D746A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23"/>
            <a:extLst>
              <a:ext uri="{FF2B5EF4-FFF2-40B4-BE49-F238E27FC236}">
                <a16:creationId xmlns="" xmlns:a16="http://schemas.microsoft.com/office/drawing/2014/main" id="{43780347-ADC3-4039-95E5-9DAF405C2D4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16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4" r:id="rId11"/>
    <p:sldLayoutId id="2147483668" r:id="rId12"/>
    <p:sldLayoutId id="2147483663" r:id="rId13"/>
    <p:sldLayoutId id="2147483656" r:id="rId14"/>
    <p:sldLayoutId id="2147483657" r:id="rId15"/>
    <p:sldLayoutId id="2147483658" r:id="rId16"/>
    <p:sldLayoutId id="2147483659" r:id="rId17"/>
    <p:sldLayoutId id="2147483665" r:id="rId18"/>
    <p:sldLayoutId id="2147483667" r:id="rId19"/>
    <p:sldLayoutId id="2147483666" r:id="rId20"/>
    <p:sldLayoutId id="2147483669" r:id="rId2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56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smp.edu.ru/kniga-direktora20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hyperlink" Target="https://smp.edu.ru/kniga-direktora20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76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jpeg"/><Relationship Id="rId11" Type="http://schemas.openxmlformats.org/officeDocument/2006/relationships/image" Target="../media/image73.pn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22.jpeg"/><Relationship Id="rId9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9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4" Type="http://schemas.openxmlformats.org/officeDocument/2006/relationships/image" Target="../media/image4.svg"/><Relationship Id="rId9" Type="http://schemas.openxmlformats.org/officeDocument/2006/relationships/image" Target="../media/image10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19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311614" y="2214000"/>
            <a:ext cx="684577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160">
                  <a:solidFill>
                    <a:srgbClr val="66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Реализация проекта </a:t>
            </a:r>
            <a:endParaRPr lang="ru-RU" sz="3200" b="1" i="1" cap="none" spc="0" dirty="0" smtClean="0">
              <a:ln w="10160">
                <a:solidFill>
                  <a:srgbClr val="6633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200" b="1" i="1" cap="none" spc="0" dirty="0" smtClean="0">
                <a:ln w="10160">
                  <a:solidFill>
                    <a:srgbClr val="66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3200" b="1" i="1" cap="none" spc="0" dirty="0">
                <a:ln w="10160">
                  <a:solidFill>
                    <a:srgbClr val="66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Школа Минпросвещения России» – укрепление образовательного суверенитета страны</a:t>
            </a:r>
            <a:endParaRPr lang="ru-RU" sz="3200" b="1" cap="none" spc="0" dirty="0">
              <a:ln w="10160">
                <a:solidFill>
                  <a:srgbClr val="6633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6000" y="5859000"/>
            <a:ext cx="4183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8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3"/>
          <a:srcRect t="17949"/>
          <a:stretch>
            <a:fillRect/>
          </a:stretch>
        </p:blipFill>
        <p:spPr bwMode="auto">
          <a:xfrm>
            <a:off x="9810776" y="285729"/>
            <a:ext cx="148203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66778" y="464344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Алматова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Тамара Николаевна,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Начальник Управления образования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администрации МО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Шебалинский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25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«Знание: качество и объективность»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915" y="1310551"/>
            <a:ext cx="8230313" cy="4998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318" y="2304001"/>
            <a:ext cx="1541682" cy="3330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00" y="3969006"/>
            <a:ext cx="3195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471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«Знание: качество и объективность»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00" y="1275667"/>
            <a:ext cx="8090093" cy="509060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8209984" y="4824000"/>
            <a:ext cx="2115000" cy="585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7" y="4132321"/>
            <a:ext cx="356507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36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«Знание: качество и объективность»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000" y="1265864"/>
            <a:ext cx="8053514" cy="5096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000" y="3204000"/>
            <a:ext cx="4401693" cy="7498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1000" y="4336471"/>
            <a:ext cx="35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</a:t>
            </a:r>
            <a:r>
              <a:rPr lang="ru-RU" sz="1600" dirty="0" smtClean="0"/>
              <a:t>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15359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«Здоровье»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219" y="1429933"/>
            <a:ext cx="7425572" cy="4761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000" y="5319000"/>
            <a:ext cx="1902117" cy="469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27178"/>
            <a:ext cx="3396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098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«Здоровье»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000" y="1342728"/>
            <a:ext cx="8047417" cy="49564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000" y="5153898"/>
            <a:ext cx="1944793" cy="5060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1000" y="4336471"/>
            <a:ext cx="35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</a:t>
            </a:r>
            <a:r>
              <a:rPr lang="ru-RU" sz="1600" dirty="0" smtClean="0"/>
              <a:t>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875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«Творчество»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421" y="1449142"/>
            <a:ext cx="7488504" cy="4784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711" y="5186359"/>
            <a:ext cx="1676545" cy="6401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0" y="4176373"/>
            <a:ext cx="352036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3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«Творчество»</a:t>
            </a:r>
            <a:endParaRPr lang="ru-RU" sz="1800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000" y="4336471"/>
            <a:ext cx="35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</a:t>
            </a:r>
            <a:r>
              <a:rPr lang="ru-RU" sz="1600" dirty="0" smtClean="0"/>
              <a:t>».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00" y="1339680"/>
            <a:ext cx="7882811" cy="4962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000" y="5095046"/>
            <a:ext cx="114005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«Воспитание»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000" y="1352299"/>
            <a:ext cx="7752727" cy="4922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848" y="2889000"/>
            <a:ext cx="4060288" cy="1085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20" y="4059308"/>
            <a:ext cx="355418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108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«Воспитание»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000" y="1246030"/>
            <a:ext cx="7841751" cy="5033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000" y="5374155"/>
            <a:ext cx="2036240" cy="524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77" y="3919680"/>
            <a:ext cx="300362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411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«Воспитание»</a:t>
            </a:r>
            <a:endParaRPr lang="ru-RU" sz="1800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000" y="4336471"/>
            <a:ext cx="35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</a:t>
            </a:r>
            <a:r>
              <a:rPr lang="ru-RU" sz="1600" dirty="0" smtClean="0"/>
              <a:t>».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000" y="1324439"/>
            <a:ext cx="8199831" cy="4993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367" y="5277366"/>
            <a:ext cx="208501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26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3A32085-E829-4795-A906-44F4F0DCADA3}"/>
              </a:ext>
            </a:extLst>
          </p:cNvPr>
          <p:cNvSpPr/>
          <p:nvPr/>
        </p:nvSpPr>
        <p:spPr>
          <a:xfrm>
            <a:off x="1461000" y="4707083"/>
            <a:ext cx="27504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Определены восемь направлений деятельности школ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9" name="Заголовок 17">
            <a:extLst>
              <a:ext uri="{FF2B5EF4-FFF2-40B4-BE49-F238E27FC236}">
                <a16:creationId xmlns="" xmlns:a16="http://schemas.microsoft.com/office/drawing/2014/main" id="{A5D74007-E5AE-44D1-B979-130CA500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000" y="19442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 г.- старт </a:t>
            </a:r>
            <a:r>
              <a:rPr lang="ru-RU" sz="5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проекта «Школа Минпросвещения России»</a:t>
            </a:r>
            <a:r>
              <a:rPr lang="ru-RU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5496D36E-AA89-4A03-8F79-B777CDFB4B70}"/>
              </a:ext>
            </a:extLst>
          </p:cNvPr>
          <p:cNvSpPr/>
          <p:nvPr/>
        </p:nvSpPr>
        <p:spPr>
          <a:xfrm>
            <a:off x="1618726" y="1914206"/>
            <a:ext cx="2580674" cy="2580674"/>
          </a:xfrm>
          <a:prstGeom prst="ellipse">
            <a:avLst/>
          </a:prstGeom>
          <a:solidFill>
            <a:srgbClr val="CFA94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59142D68-21CB-4371-BDE0-85AF700B61F6}"/>
              </a:ext>
            </a:extLst>
          </p:cNvPr>
          <p:cNvSpPr/>
          <p:nvPr/>
        </p:nvSpPr>
        <p:spPr>
          <a:xfrm>
            <a:off x="4802363" y="1895156"/>
            <a:ext cx="2580674" cy="2580674"/>
          </a:xfrm>
          <a:prstGeom prst="ellipse">
            <a:avLst/>
          </a:prstGeom>
          <a:solidFill>
            <a:srgbClr val="CFA94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98E2F829-B33E-4B85-BCF8-101F14EA1CFC}"/>
              </a:ext>
            </a:extLst>
          </p:cNvPr>
          <p:cNvSpPr/>
          <p:nvPr/>
        </p:nvSpPr>
        <p:spPr>
          <a:xfrm>
            <a:off x="7986000" y="1878056"/>
            <a:ext cx="2580674" cy="2580674"/>
          </a:xfrm>
          <a:prstGeom prst="ellipse">
            <a:avLst/>
          </a:prstGeom>
          <a:solidFill>
            <a:srgbClr val="CFA94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E1081748-0063-4E05-A6BF-5FCAA6BA4C09}"/>
              </a:ext>
            </a:extLst>
          </p:cNvPr>
          <p:cNvSpPr/>
          <p:nvPr/>
        </p:nvSpPr>
        <p:spPr>
          <a:xfrm>
            <a:off x="3832842" y="2664000"/>
            <a:ext cx="1286315" cy="1083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20DE24B7-DD08-44CA-A32F-E719FEC42D57}"/>
              </a:ext>
            </a:extLst>
          </p:cNvPr>
          <p:cNvSpPr/>
          <p:nvPr/>
        </p:nvSpPr>
        <p:spPr>
          <a:xfrm>
            <a:off x="7072845" y="2664000"/>
            <a:ext cx="1286315" cy="1083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B09073E6-67F1-4094-A755-1F3D4DBF2FF8}"/>
              </a:ext>
            </a:extLst>
          </p:cNvPr>
          <p:cNvSpPr/>
          <p:nvPr/>
        </p:nvSpPr>
        <p:spPr>
          <a:xfrm>
            <a:off x="4687444" y="4527446"/>
            <a:ext cx="30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По каждому направлению выделены показатели, ориентирующие деятельность школ на соответствие статусу «Школа Минпросвещения России» трех уровней</a:t>
            </a:r>
            <a:endParaRPr lang="ru-RU" sz="16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1FAF628-619B-4CC8-A02E-69515A0CA8FF}"/>
              </a:ext>
            </a:extLst>
          </p:cNvPr>
          <p:cNvSpPr/>
          <p:nvPr/>
        </p:nvSpPr>
        <p:spPr>
          <a:xfrm>
            <a:off x="7604360" y="4654736"/>
            <a:ext cx="3332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Проект «Школа Минпросвещения России» одобрен коллегией Министерства Просвещения Российской Федерации (протокол от 8 апреля 2022 г. № ПК-1вн)</a:t>
            </a:r>
            <a:endParaRPr lang="ru-RU" sz="1600" dirty="0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="" xmlns:a16="http://schemas.microsoft.com/office/drawing/2014/main" id="{5DF37821-3231-4541-90C5-2414FA906685}"/>
              </a:ext>
            </a:extLst>
          </p:cNvPr>
          <p:cNvSpPr/>
          <p:nvPr/>
        </p:nvSpPr>
        <p:spPr>
          <a:xfrm rot="5400000">
            <a:off x="4237676" y="2968839"/>
            <a:ext cx="665931" cy="574078"/>
          </a:xfrm>
          <a:prstGeom prst="triangle">
            <a:avLst/>
          </a:prstGeom>
          <a:solidFill>
            <a:srgbClr val="CFA94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="" xmlns:a16="http://schemas.microsoft.com/office/drawing/2014/main" id="{912405FF-58BB-4DB7-83A5-A63462D662A3}"/>
              </a:ext>
            </a:extLst>
          </p:cNvPr>
          <p:cNvSpPr/>
          <p:nvPr/>
        </p:nvSpPr>
        <p:spPr>
          <a:xfrm rot="5400000">
            <a:off x="7568833" y="2968840"/>
            <a:ext cx="665931" cy="574078"/>
          </a:xfrm>
          <a:prstGeom prst="triangle">
            <a:avLst/>
          </a:prstGeom>
          <a:solidFill>
            <a:srgbClr val="CFA94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69F5F98F-CC53-427C-AEB8-8B108F3A56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0401" y="2628393"/>
            <a:ext cx="1080000" cy="108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6E6E9DF-E665-4E62-96BF-791BFBAF8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76023" y="2661924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A21C6EC0-3631-40F2-9CC2-D27DE77B9A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56001" y="2628393"/>
            <a:ext cx="1080000" cy="1080000"/>
          </a:xfrm>
          <a:prstGeom prst="rect">
            <a:avLst/>
          </a:prstGeom>
        </p:spPr>
      </p:pic>
      <p:pic>
        <p:nvPicPr>
          <p:cNvPr id="17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1000" y="189751"/>
            <a:ext cx="1995023" cy="1096689"/>
          </a:xfrm>
          <a:prstGeom prst="rect">
            <a:avLst/>
          </a:prstGeom>
        </p:spPr>
      </p:pic>
      <p:pic>
        <p:nvPicPr>
          <p:cNvPr id="18" name="object 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79" y="6056052"/>
            <a:ext cx="5996821" cy="833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06000" y="6056052"/>
            <a:ext cx="6123081" cy="8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220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>
                <a:solidFill>
                  <a:srgbClr val="663300"/>
                </a:solidFill>
              </a:rPr>
              <a:t>«Профориентация»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471" y="1586979"/>
            <a:ext cx="7963209" cy="4339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000" y="4145648"/>
            <a:ext cx="1676545" cy="10912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1000" y="4336471"/>
            <a:ext cx="35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</a:t>
            </a:r>
            <a:r>
              <a:rPr lang="ru-RU" sz="1600" dirty="0" smtClean="0"/>
              <a:t>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1276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«Учитель. Школьная команда»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000" y="1273151"/>
            <a:ext cx="7786931" cy="4979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000" y="5273010"/>
            <a:ext cx="2078916" cy="609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00" y="4135392"/>
            <a:ext cx="324294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941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«Учитель. Школьная команда»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082" y="1314000"/>
            <a:ext cx="7834902" cy="5004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000" y="5407514"/>
            <a:ext cx="2085013" cy="518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" y="4084480"/>
            <a:ext cx="3605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563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«Учитель. Школьная команда»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00" y="1281997"/>
            <a:ext cx="7985470" cy="5077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000" y="4153820"/>
            <a:ext cx="1450974" cy="11827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" y="4084480"/>
            <a:ext cx="3605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61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«Учитель. Школьная команда»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3932" y="3815561"/>
            <a:ext cx="346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745" y="1225016"/>
            <a:ext cx="8010570" cy="5075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1000" y="4531118"/>
            <a:ext cx="140220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95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«Школьный климат»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130" y="1202070"/>
            <a:ext cx="7955518" cy="50762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000" y="4869000"/>
            <a:ext cx="2085013" cy="646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" y="4084480"/>
            <a:ext cx="3605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391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«Школьный климат»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000" y="1371219"/>
            <a:ext cx="7959042" cy="5015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000" y="4697676"/>
            <a:ext cx="1627773" cy="1286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" y="4084480"/>
            <a:ext cx="3605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97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</a:t>
            </a:r>
            <a:r>
              <a:rPr lang="ru-RU" sz="2400" b="1" dirty="0" smtClean="0">
                <a:solidFill>
                  <a:srgbClr val="663300"/>
                </a:solidFill>
              </a:rPr>
              <a:t>«Школьный климат»</a:t>
            </a:r>
            <a:endParaRPr lang="ru-RU" sz="2400" b="1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932" y="3815561"/>
            <a:ext cx="346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00" y="1316691"/>
            <a:ext cx="8266892" cy="4779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000" y="4599000"/>
            <a:ext cx="1426588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171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«Образовательная среда»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136" y="1374057"/>
            <a:ext cx="7683073" cy="4893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000" y="4314091"/>
            <a:ext cx="1725318" cy="1097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" y="4084480"/>
            <a:ext cx="3605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47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«Образовательная среда»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000" y="1307784"/>
            <a:ext cx="7743339" cy="4910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000" y="5306699"/>
            <a:ext cx="2127688" cy="5974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" y="4084480"/>
            <a:ext cx="3605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68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решение 8">
            <a:extLst>
              <a:ext uri="{FF2B5EF4-FFF2-40B4-BE49-F238E27FC236}">
                <a16:creationId xmlns="" xmlns:a16="http://schemas.microsoft.com/office/drawing/2014/main" id="{36D00F69-75EB-424F-B738-86CD45442AF4}"/>
              </a:ext>
            </a:extLst>
          </p:cNvPr>
          <p:cNvSpPr/>
          <p:nvPr/>
        </p:nvSpPr>
        <p:spPr>
          <a:xfrm>
            <a:off x="797968" y="1269000"/>
            <a:ext cx="1485000" cy="1599231"/>
          </a:xfrm>
          <a:prstGeom prst="flowChartDecision">
            <a:avLst/>
          </a:prstGeom>
          <a:solidFill>
            <a:srgbClr val="CFA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решение 9">
            <a:extLst>
              <a:ext uri="{FF2B5EF4-FFF2-40B4-BE49-F238E27FC236}">
                <a16:creationId xmlns="" xmlns:a16="http://schemas.microsoft.com/office/drawing/2014/main" id="{38742A83-9EA0-4A7F-AF5C-96464284D566}"/>
              </a:ext>
            </a:extLst>
          </p:cNvPr>
          <p:cNvSpPr/>
          <p:nvPr/>
        </p:nvSpPr>
        <p:spPr>
          <a:xfrm>
            <a:off x="782152" y="3045086"/>
            <a:ext cx="1485000" cy="1599231"/>
          </a:xfrm>
          <a:prstGeom prst="flowChartDecisi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Блок-схема: решение 10">
            <a:extLst>
              <a:ext uri="{FF2B5EF4-FFF2-40B4-BE49-F238E27FC236}">
                <a16:creationId xmlns="" xmlns:a16="http://schemas.microsoft.com/office/drawing/2014/main" id="{90A28D59-8A44-4054-A70D-613FC272D557}"/>
              </a:ext>
            </a:extLst>
          </p:cNvPr>
          <p:cNvSpPr/>
          <p:nvPr/>
        </p:nvSpPr>
        <p:spPr>
          <a:xfrm>
            <a:off x="767400" y="4821172"/>
            <a:ext cx="1485000" cy="1599231"/>
          </a:xfrm>
          <a:prstGeom prst="flowChartDecision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="" xmlns:a16="http://schemas.microsoft.com/office/drawing/2014/main" id="{93CAE8A1-5702-4CA2-90A6-1F3DF1C5A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000" y="200722"/>
            <a:ext cx="9018632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УПРАВЛЕНИЕ ПРОЕКТОМ НА ФЕДЕРАЛЬНОМ УРОВНЕ</a:t>
            </a:r>
            <a:endParaRPr lang="ru-RU" sz="3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33470" y="1734659"/>
            <a:ext cx="5579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АКАДЕМИЯ МИНПРОСВЕЩЕНИЯ 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26576" y="3258921"/>
            <a:ext cx="697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3300"/>
                </a:solidFill>
              </a:rPr>
              <a:t>ФЕДЕРАЛЬНОЕ ГОСУДАРСТВЕННОЕ БЮДЖЕТНОЕ НАУЧНОЕ УЧРЕЖДЕНИЕ «ИНСТИТУТ СТРАТЕГИИ РАЗВИТИЯ ОБРАЗОВАНИЯ РОССИЙСКОЙ АКАДЕМИИ ОБРАЗОВАНИЯ»</a:t>
            </a:r>
            <a:endParaRPr lang="ru-RU" sz="2000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1000" y="5129538"/>
            <a:ext cx="607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</a:rPr>
              <a:t>ФЕДЕРАЛЬНЫЙ ИНСТИТУТ ЦИФРОВОЙ ТРАНСФОРМАЦИИ В СФЕРЕ ОБРАЗОВАНИЯ</a:t>
            </a:r>
            <a:endParaRPr lang="ru-RU" sz="2400" dirty="0">
              <a:solidFill>
                <a:srgbClr val="6633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4" r="30424"/>
          <a:stretch/>
        </p:blipFill>
        <p:spPr>
          <a:xfrm>
            <a:off x="9006599" y="1182503"/>
            <a:ext cx="2295001" cy="1772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9" t="2468" b="2251"/>
          <a:stretch/>
        </p:blipFill>
        <p:spPr>
          <a:xfrm>
            <a:off x="9401576" y="3041536"/>
            <a:ext cx="1470600" cy="1562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7"/>
          <a:stretch/>
        </p:blipFill>
        <p:spPr>
          <a:xfrm>
            <a:off x="9517652" y="4804307"/>
            <a:ext cx="1355229" cy="1573907"/>
          </a:xfrm>
          <a:prstGeom prst="rect">
            <a:avLst/>
          </a:prstGeom>
        </p:spPr>
      </p:pic>
      <p:pic>
        <p:nvPicPr>
          <p:cNvPr id="13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466168" y="4238916"/>
            <a:ext cx="8976000" cy="4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043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«Образовательная среда»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000" y="1322353"/>
            <a:ext cx="7684935" cy="4887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300" y="5309917"/>
            <a:ext cx="2078916" cy="5669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" y="4084480"/>
            <a:ext cx="3605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6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«Образовательная среда»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030" y="1351903"/>
            <a:ext cx="8449970" cy="4709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6000" y="4374000"/>
            <a:ext cx="1316850" cy="8230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" y="4084480"/>
            <a:ext cx="36058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34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663300"/>
                </a:solidFill>
              </a:rPr>
              <a:t>Ключевое условие «Образовательная среда»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3932" y="3815561"/>
            <a:ext cx="346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000" y="1274988"/>
            <a:ext cx="8043691" cy="5081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1000" y="4797594"/>
            <a:ext cx="1725318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062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2128" y="279000"/>
            <a:ext cx="7270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Настольная книга директора школы 2.0</a:t>
            </a:r>
            <a:endParaRPr lang="ru-RU" sz="3200" dirty="0">
              <a:solidFill>
                <a:srgbClr val="6633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86"/>
          <a:stretch/>
        </p:blipFill>
        <p:spPr>
          <a:xfrm>
            <a:off x="5421000" y="863775"/>
            <a:ext cx="6570000" cy="3215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655" y="1400801"/>
            <a:ext cx="5101534" cy="4056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1657" y="4194000"/>
            <a:ext cx="2078327" cy="2078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563789" y="5520409"/>
            <a:ext cx="9352800" cy="666217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https://smp.edu.ru/kniga-direktora20#!/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tab/479785187-8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50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2128" y="279000"/>
            <a:ext cx="7270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Настольная книга директора школы 2.0</a:t>
            </a:r>
            <a:endParaRPr lang="ru-RU" sz="3200" dirty="0">
              <a:solidFill>
                <a:srgbClr val="6633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634" y="1290383"/>
            <a:ext cx="3809258" cy="1849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12"/>
          <a:stretch/>
        </p:blipFill>
        <p:spPr>
          <a:xfrm>
            <a:off x="4198324" y="908065"/>
            <a:ext cx="3825000" cy="1856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13"/>
          <a:stretch/>
        </p:blipFill>
        <p:spPr>
          <a:xfrm>
            <a:off x="8298916" y="1099912"/>
            <a:ext cx="3825000" cy="1841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751" y="3304576"/>
            <a:ext cx="3825000" cy="1856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42"/>
          <a:stretch/>
        </p:blipFill>
        <p:spPr>
          <a:xfrm>
            <a:off x="4237794" y="2895104"/>
            <a:ext cx="3827899" cy="1836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43"/>
          <a:stretch/>
        </p:blipFill>
        <p:spPr>
          <a:xfrm>
            <a:off x="8316661" y="3116383"/>
            <a:ext cx="3819363" cy="1832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8842" y="5122724"/>
            <a:ext cx="1562158" cy="1562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46"/>
          <a:stretch/>
        </p:blipFill>
        <p:spPr>
          <a:xfrm>
            <a:off x="4251635" y="4861978"/>
            <a:ext cx="3825000" cy="1856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26000" y="5371880"/>
            <a:ext cx="39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/>
              </a:rPr>
              <a:t>https://smp.edu.ru/kniga-direktora20#!/tab/479785187-8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436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51">
            <a:extLst>
              <a:ext uri="{FF2B5EF4-FFF2-40B4-BE49-F238E27FC236}">
                <a16:creationId xmlns="" xmlns:a16="http://schemas.microsoft.com/office/drawing/2014/main" id="{862AE188-DBE6-43ED-9B17-6C4457E06465}"/>
              </a:ext>
            </a:extLst>
          </p:cNvPr>
          <p:cNvSpPr txBox="1">
            <a:spLocks/>
          </p:cNvSpPr>
          <p:nvPr/>
        </p:nvSpPr>
        <p:spPr>
          <a:xfrm>
            <a:off x="1866000" y="123579"/>
            <a:ext cx="10093853" cy="1141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Сопровождение проекта</a:t>
            </a:r>
            <a:endParaRPr lang="ru-RU" sz="60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5426" y="1314000"/>
            <a:ext cx="913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Вкладка «Школа Минпросвещения России» на сайте Академии Минпросвещения России 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00" y="1561394"/>
            <a:ext cx="6465049" cy="46351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490" y="2349000"/>
            <a:ext cx="2883658" cy="287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4322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51">
            <a:extLst>
              <a:ext uri="{FF2B5EF4-FFF2-40B4-BE49-F238E27FC236}">
                <a16:creationId xmlns="" xmlns:a16="http://schemas.microsoft.com/office/drawing/2014/main" id="{862AE188-DBE6-43ED-9B17-6C4457E06465}"/>
              </a:ext>
            </a:extLst>
          </p:cNvPr>
          <p:cNvSpPr txBox="1">
            <a:spLocks/>
          </p:cNvSpPr>
          <p:nvPr/>
        </p:nvSpPr>
        <p:spPr>
          <a:xfrm>
            <a:off x="1866000" y="123579"/>
            <a:ext cx="10093853" cy="1141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Сопровождение проекта</a:t>
            </a:r>
            <a:endParaRPr lang="ru-RU" sz="60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1000" y="2574000"/>
            <a:ext cx="30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663300"/>
                </a:solidFill>
              </a:rPr>
              <a:t>Telegram-</a:t>
            </a:r>
            <a:r>
              <a:rPr lang="ru-RU" sz="2400" b="1" dirty="0" smtClean="0">
                <a:solidFill>
                  <a:srgbClr val="663300"/>
                </a:solidFill>
              </a:rPr>
              <a:t>канал «Школа Минпросвещения России»</a:t>
            </a:r>
            <a:endParaRPr lang="ru-RU" sz="2400" b="1" dirty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000" y="922089"/>
            <a:ext cx="2869242" cy="5327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146" y="1808504"/>
            <a:ext cx="3554276" cy="355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296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8723"/>
            <a:ext cx="12192000" cy="6346925"/>
          </a:xfrm>
          <a:prstGeom prst="rect">
            <a:avLst/>
          </a:prstGeom>
        </p:spPr>
      </p:pic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E893E3A9-6396-47AA-8648-E22DFF86D681}"/>
              </a:ext>
            </a:extLst>
          </p:cNvPr>
          <p:cNvSpPr txBox="1">
            <a:spLocks/>
          </p:cNvSpPr>
          <p:nvPr/>
        </p:nvSpPr>
        <p:spPr>
          <a:xfrm>
            <a:off x="3206437" y="5507801"/>
            <a:ext cx="5937563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26" y="99000"/>
            <a:ext cx="3510000" cy="890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993" y="10224"/>
            <a:ext cx="1335140" cy="1329043"/>
          </a:xfrm>
          <a:prstGeom prst="rect">
            <a:avLst/>
          </a:prstGeom>
        </p:spPr>
      </p:pic>
      <p:pic>
        <p:nvPicPr>
          <p:cNvPr id="12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26" y="6174000"/>
            <a:ext cx="6088874" cy="683752"/>
          </a:xfrm>
          <a:prstGeom prst="rect">
            <a:avLst/>
          </a:prstGeom>
        </p:spPr>
      </p:pic>
      <p:pic>
        <p:nvPicPr>
          <p:cNvPr id="1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00" y="6174000"/>
            <a:ext cx="6096000" cy="699952"/>
          </a:xfrm>
          <a:prstGeom prst="rect">
            <a:avLst/>
          </a:prstGeom>
        </p:spPr>
      </p:pic>
      <p:pic>
        <p:nvPicPr>
          <p:cNvPr id="11" name="Рисунок 1" descr="Герб района основной (2).png"/>
          <p:cNvPicPr>
            <a:picLocks noChangeAspect="1" noChangeArrowheads="1"/>
          </p:cNvPicPr>
          <p:nvPr/>
        </p:nvPicPr>
        <p:blipFill>
          <a:blip r:embed="rId7"/>
          <a:srcRect t="17949"/>
          <a:stretch>
            <a:fillRect/>
          </a:stretch>
        </p:blipFill>
        <p:spPr bwMode="auto">
          <a:xfrm>
            <a:off x="9810776" y="285729"/>
            <a:ext cx="148203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7724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F6182C-7CDA-43DD-8536-C76D40EC7FA0}"/>
              </a:ext>
            </a:extLst>
          </p:cNvPr>
          <p:cNvSpPr/>
          <p:nvPr/>
        </p:nvSpPr>
        <p:spPr>
          <a:xfrm>
            <a:off x="1296868" y="1287068"/>
            <a:ext cx="4582444" cy="1562875"/>
          </a:xfrm>
          <a:prstGeom prst="rect">
            <a:avLst/>
          </a:prstGeom>
          <a:solidFill>
            <a:srgbClr val="9E7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5C94730-1176-44B3-B7BC-088B524B9082}"/>
              </a:ext>
            </a:extLst>
          </p:cNvPr>
          <p:cNvSpPr/>
          <p:nvPr/>
        </p:nvSpPr>
        <p:spPr>
          <a:xfrm>
            <a:off x="1303222" y="2916743"/>
            <a:ext cx="4576090" cy="1584923"/>
          </a:xfrm>
          <a:prstGeom prst="rect">
            <a:avLst/>
          </a:prstGeom>
          <a:solidFill>
            <a:srgbClr val="DFB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AD99790-0B7C-4BA6-B8C9-5728B96C1E53}"/>
              </a:ext>
            </a:extLst>
          </p:cNvPr>
          <p:cNvSpPr/>
          <p:nvPr/>
        </p:nvSpPr>
        <p:spPr>
          <a:xfrm>
            <a:off x="6058730" y="1287067"/>
            <a:ext cx="4545312" cy="1561235"/>
          </a:xfrm>
          <a:prstGeom prst="rect">
            <a:avLst/>
          </a:prstGeom>
          <a:solidFill>
            <a:srgbClr val="CFA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D4E8FC-759D-412C-BFC2-5B56266013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2192" y="3220409"/>
            <a:ext cx="702362" cy="7023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ADBA829-F885-4AA4-B2F1-3B0594A11B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35566" y="1527098"/>
            <a:ext cx="702362" cy="7023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26EA88E-8E4A-4517-AB60-A8B36BEEE0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97584" y="1626297"/>
            <a:ext cx="702362" cy="70236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E036EF7-6BBB-45F5-902D-A8F2FF7ADDD5}"/>
              </a:ext>
            </a:extLst>
          </p:cNvPr>
          <p:cNvSpPr/>
          <p:nvPr/>
        </p:nvSpPr>
        <p:spPr>
          <a:xfrm>
            <a:off x="1919797" y="1415338"/>
            <a:ext cx="2964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Утверждение </a:t>
            </a:r>
            <a:r>
              <a:rPr lang="ru-RU" sz="1600" b="1" dirty="0" smtClean="0">
                <a:solidFill>
                  <a:schemeClr val="bg1"/>
                </a:solidFill>
              </a:rPr>
              <a:t>Концепции Проекта «Школа Минпросвещения России» </a:t>
            </a:r>
            <a:r>
              <a:rPr lang="ru-RU" sz="1600" dirty="0" smtClean="0">
                <a:solidFill>
                  <a:schemeClr val="bg1"/>
                </a:solidFill>
              </a:rPr>
              <a:t>и методики самодиагностики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671FF66-9BF3-40F6-9D26-0D73928C35CF}"/>
              </a:ext>
            </a:extLst>
          </p:cNvPr>
          <p:cNvSpPr/>
          <p:nvPr/>
        </p:nvSpPr>
        <p:spPr>
          <a:xfrm>
            <a:off x="1939718" y="3080355"/>
            <a:ext cx="2874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«Настольная книга директора»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(печатный и электронный вариант)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51412EAD-BAA8-447F-A154-034C6301EC96}"/>
              </a:ext>
            </a:extLst>
          </p:cNvPr>
          <p:cNvSpPr/>
          <p:nvPr/>
        </p:nvSpPr>
        <p:spPr>
          <a:xfrm>
            <a:off x="7311957" y="1808201"/>
            <a:ext cx="3094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Конструктор программ развития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1F97A0AA-EFC3-44AE-A04B-47051DE7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220" y="44339"/>
            <a:ext cx="10515600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Методическое сопровождение</a:t>
            </a:r>
            <a:endParaRPr lang="ru-RU" sz="6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DEF6182C-7CDA-43DD-8536-C76D40EC7FA0}"/>
              </a:ext>
            </a:extLst>
          </p:cNvPr>
          <p:cNvSpPr/>
          <p:nvPr/>
        </p:nvSpPr>
        <p:spPr>
          <a:xfrm>
            <a:off x="6057280" y="2916743"/>
            <a:ext cx="4573370" cy="158492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5C94730-1176-44B3-B7BC-088B524B9082}"/>
              </a:ext>
            </a:extLst>
          </p:cNvPr>
          <p:cNvSpPr/>
          <p:nvPr/>
        </p:nvSpPr>
        <p:spPr>
          <a:xfrm>
            <a:off x="6044701" y="4565796"/>
            <a:ext cx="4573370" cy="1516157"/>
          </a:xfrm>
          <a:prstGeom prst="rect">
            <a:avLst/>
          </a:prstGeom>
          <a:solidFill>
            <a:srgbClr val="9E7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2888" y="3219485"/>
            <a:ext cx="701101" cy="70110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1412EAD-BAA8-447F-A154-034C6301EC96}"/>
              </a:ext>
            </a:extLst>
          </p:cNvPr>
          <p:cNvSpPr/>
          <p:nvPr/>
        </p:nvSpPr>
        <p:spPr>
          <a:xfrm>
            <a:off x="7311957" y="3323115"/>
            <a:ext cx="3094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Telegram-</a:t>
            </a:r>
            <a:r>
              <a:rPr lang="ru-RU" sz="1600" b="1" dirty="0" smtClean="0">
                <a:solidFill>
                  <a:schemeClr val="bg1"/>
                </a:solidFill>
              </a:rPr>
              <a:t>каналы </a:t>
            </a:r>
            <a:r>
              <a:rPr lang="ru-RU" sz="1600" dirty="0" smtClean="0">
                <a:solidFill>
                  <a:schemeClr val="bg1"/>
                </a:solidFill>
              </a:rPr>
              <a:t>для учителей и управленческих кадров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9895" y="4910611"/>
            <a:ext cx="701101" cy="70110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1412EAD-BAA8-447F-A154-034C6301EC96}"/>
              </a:ext>
            </a:extLst>
          </p:cNvPr>
          <p:cNvSpPr/>
          <p:nvPr/>
        </p:nvSpPr>
        <p:spPr>
          <a:xfrm>
            <a:off x="7536205" y="5106479"/>
            <a:ext cx="3094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Тематические семинары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0434" y="4570106"/>
            <a:ext cx="4574640" cy="1511847"/>
          </a:xfrm>
          <a:prstGeom prst="rect">
            <a:avLst/>
          </a:prstGeom>
          <a:solidFill>
            <a:srgbClr val="775E1F"/>
          </a:solidFill>
          <a:ln>
            <a:solidFill>
              <a:srgbClr val="775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9749" y="4994293"/>
            <a:ext cx="3048264" cy="432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2823" y="4925206"/>
            <a:ext cx="701101" cy="701101"/>
          </a:xfrm>
          <a:prstGeom prst="rect">
            <a:avLst/>
          </a:prstGeom>
        </p:spPr>
      </p:pic>
      <p:pic>
        <p:nvPicPr>
          <p:cNvPr id="27" name="object 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902319" y="4708696"/>
            <a:ext cx="9991535" cy="5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47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4722ABD0-4603-434F-B884-98E52520B73C}"/>
              </a:ext>
            </a:extLst>
          </p:cNvPr>
          <p:cNvSpPr/>
          <p:nvPr/>
        </p:nvSpPr>
        <p:spPr>
          <a:xfrm>
            <a:off x="8097255" y="1354464"/>
            <a:ext cx="3387487" cy="1460671"/>
          </a:xfrm>
          <a:prstGeom prst="roundRect">
            <a:avLst/>
          </a:prstGeom>
          <a:noFill/>
          <a:ln w="63500">
            <a:solidFill>
              <a:srgbClr val="9E7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BA91CA74-EB91-4124-89FB-7717B06E2A6C}"/>
              </a:ext>
            </a:extLst>
          </p:cNvPr>
          <p:cNvSpPr/>
          <p:nvPr/>
        </p:nvSpPr>
        <p:spPr>
          <a:xfrm>
            <a:off x="8100916" y="2964189"/>
            <a:ext cx="3393084" cy="1454309"/>
          </a:xfrm>
          <a:prstGeom prst="roundRect">
            <a:avLst/>
          </a:prstGeom>
          <a:noFill/>
          <a:ln w="63500">
            <a:solidFill>
              <a:srgbClr val="DFB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F22B0AB6-277E-4ADA-AC26-C842F8F2256F}"/>
              </a:ext>
            </a:extLst>
          </p:cNvPr>
          <p:cNvSpPr/>
          <p:nvPr/>
        </p:nvSpPr>
        <p:spPr>
          <a:xfrm>
            <a:off x="8145778" y="4567552"/>
            <a:ext cx="3368412" cy="1568400"/>
          </a:xfrm>
          <a:prstGeom prst="roundRect">
            <a:avLst/>
          </a:prstGeom>
          <a:noFill/>
          <a:ln w="63500">
            <a:solidFill>
              <a:srgbClr val="775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9" name="Заголовок 17">
            <a:extLst>
              <a:ext uri="{FF2B5EF4-FFF2-40B4-BE49-F238E27FC236}">
                <a16:creationId xmlns="" xmlns:a16="http://schemas.microsoft.com/office/drawing/2014/main" id="{A5D74007-E5AE-44D1-B979-130CA500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132911"/>
            <a:ext cx="99450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РАЗВИТИЕ СЕРВИСА АВТОМАТИЗИРОВАННОЙ </a:t>
            </a:r>
            <a:br>
              <a:rPr lang="ru-RU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САМОДИАГНОСТИКИ В 2023 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27353" y="1582737"/>
            <a:ext cx="34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</a:t>
            </a:r>
          </a:p>
          <a:p>
            <a:pPr algn="ctr"/>
            <a:r>
              <a:rPr lang="ru-RU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 </a:t>
            </a:r>
            <a:endParaRPr lang="ru-RU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</a:p>
        </p:txBody>
      </p:sp>
      <p:sp>
        <p:nvSpPr>
          <p:cNvPr id="20" name="Стрелка вниз 19"/>
          <p:cNvSpPr/>
          <p:nvPr/>
        </p:nvSpPr>
        <p:spPr>
          <a:xfrm>
            <a:off x="1559853" y="3091995"/>
            <a:ext cx="3555000" cy="618368"/>
          </a:xfrm>
          <a:prstGeom prst="downArrow">
            <a:avLst/>
          </a:prstGeom>
          <a:solidFill>
            <a:srgbClr val="DFB855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925066" y="4004341"/>
            <a:ext cx="28245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</a:p>
          <a:p>
            <a:pPr algn="ctr"/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КОНЦЕПЦИИ </a:t>
            </a:r>
          </a:p>
          <a:p>
            <a:pPr algn="ctr"/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51132" y="1427763"/>
            <a:ext cx="3233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Синхронизация с показателями мотивирующего мониторинга и показателями </a:t>
            </a:r>
            <a:r>
              <a:rPr lang="ru-RU" dirty="0" err="1"/>
              <a:t>самообследования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302552" y="3002245"/>
            <a:ext cx="3203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Включение в каждый критерий «критических» показателей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302552" y="4696838"/>
            <a:ext cx="3566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Дополнение показателями, характеризующими качество образования</a:t>
            </a:r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sp>
        <p:nvSpPr>
          <p:cNvPr id="27" name="Стрелка вниз 26"/>
          <p:cNvSpPr/>
          <p:nvPr/>
        </p:nvSpPr>
        <p:spPr>
          <a:xfrm rot="16200000">
            <a:off x="5171697" y="2858067"/>
            <a:ext cx="3555000" cy="1211686"/>
          </a:xfrm>
          <a:prstGeom prst="downArrow">
            <a:avLst/>
          </a:prstGeom>
          <a:solidFill>
            <a:srgbClr val="DFB855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5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7052" y="124699"/>
            <a:ext cx="1738948" cy="9193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6000" y="369000"/>
            <a:ext cx="10389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Сервис самодиагностики образовательных организаций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13984" y="937905"/>
            <a:ext cx="9832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3300"/>
                </a:solidFill>
              </a:rPr>
              <a:t>Задача сервиса – </a:t>
            </a:r>
            <a:r>
              <a:rPr lang="ru-RU" b="1" dirty="0">
                <a:solidFill>
                  <a:srgbClr val="663300"/>
                </a:solidFill>
              </a:rPr>
              <a:t>оценка успешности реализации образовательных и организационных процессов в образовательных </a:t>
            </a:r>
            <a:r>
              <a:rPr lang="ru-RU" b="1" dirty="0" smtClean="0">
                <a:solidFill>
                  <a:srgbClr val="663300"/>
                </a:solidFill>
              </a:rPr>
              <a:t>организациях.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13984" y="1706358"/>
            <a:ext cx="6412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3300"/>
                </a:solidFill>
              </a:rPr>
              <a:t>Последовательность действий образовательных организаций: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82"/>
          <a:stretch/>
        </p:blipFill>
        <p:spPr>
          <a:xfrm>
            <a:off x="381000" y="2408243"/>
            <a:ext cx="11449984" cy="31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71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2347" y="279000"/>
            <a:ext cx="2413948" cy="12343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3357186"/>
              </p:ext>
            </p:extLst>
          </p:nvPr>
        </p:nvGraphicFramePr>
        <p:xfrm>
          <a:off x="5376000" y="279000"/>
          <a:ext cx="6593522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2604"/>
                <a:gridCol w="355091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Муниципальное</a:t>
                      </a:r>
                      <a:r>
                        <a:rPr lang="ru-RU" sz="2000" baseline="0" dirty="0" smtClean="0"/>
                        <a:t> </a:t>
                      </a:r>
                    </a:p>
                    <a:p>
                      <a:r>
                        <a:rPr lang="ru-RU" sz="2000" baseline="0" dirty="0" smtClean="0"/>
                        <a:t>образование </a:t>
                      </a:r>
                      <a:endParaRPr lang="ru-RU" sz="2000" dirty="0"/>
                    </a:p>
                  </a:txBody>
                  <a:tcPr>
                    <a:solidFill>
                      <a:srgbClr val="CFA94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Количество ОО, принявших</a:t>
                      </a:r>
                      <a:r>
                        <a:rPr lang="ru-RU" sz="2000" baseline="0" dirty="0" smtClean="0"/>
                        <a:t> участие в самодиагностике </a:t>
                      </a:r>
                      <a:endParaRPr lang="ru-RU" sz="2000" dirty="0"/>
                    </a:p>
                  </a:txBody>
                  <a:tcPr>
                    <a:solidFill>
                      <a:srgbClr val="CFA949"/>
                    </a:solidFill>
                  </a:tcPr>
                </a:tc>
              </a:tr>
              <a:tr h="28879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г.</a:t>
                      </a:r>
                      <a:r>
                        <a:rPr lang="ru-RU" sz="2200" baseline="0" dirty="0" smtClean="0">
                          <a:solidFill>
                            <a:srgbClr val="663300"/>
                          </a:solidFill>
                        </a:rPr>
                        <a:t> Горно-Алтайск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12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Кош-</a:t>
                      </a:r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Агачский</a:t>
                      </a:r>
                      <a:r>
                        <a:rPr lang="ru-RU" sz="2200" baseline="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8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Майминский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16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Онгудайский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11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Турочакский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6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Улаганский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11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Усть-Канский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18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Усть-Коксинский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25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Чемальский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12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Чойский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7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err="1" smtClean="0">
                          <a:solidFill>
                            <a:srgbClr val="663300"/>
                          </a:solidFill>
                        </a:rPr>
                        <a:t>Шебалинский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 район 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10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ОО</a:t>
                      </a:r>
                      <a:r>
                        <a:rPr lang="ru-RU" sz="2200" baseline="0" dirty="0" smtClean="0">
                          <a:solidFill>
                            <a:srgbClr val="663300"/>
                          </a:solidFill>
                        </a:rPr>
                        <a:t> </a:t>
                      </a:r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подведомственные МОН РА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663300"/>
                          </a:solidFill>
                        </a:rPr>
                        <a:t>3</a:t>
                      </a:r>
                      <a:endParaRPr lang="ru-RU" sz="2200" dirty="0">
                        <a:solidFill>
                          <a:srgbClr val="663300"/>
                        </a:solidFill>
                      </a:endParaRPr>
                    </a:p>
                  </a:txBody>
                  <a:tcPr>
                    <a:solidFill>
                      <a:srgbClr val="EDDEB9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9372" y="1750485"/>
            <a:ext cx="5111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0000"/>
                </a:solidFill>
              </a:rPr>
              <a:t>139</a:t>
            </a:r>
            <a:r>
              <a:rPr lang="ru-RU" dirty="0" smtClean="0">
                <a:solidFill>
                  <a:srgbClr val="7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образовательных организаций Республики Алтай приняли участие в региональной самодиагностике на соответствие статусу проекта «Школа Минпросвещения России».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297" y="4600527"/>
            <a:ext cx="5138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0000"/>
                </a:solidFill>
              </a:rPr>
              <a:t>11</a:t>
            </a:r>
            <a:r>
              <a:rPr lang="ru-RU" dirty="0" smtClean="0"/>
              <a:t> ОО прошли самодиагностику на </a:t>
            </a:r>
            <a:r>
              <a:rPr lang="ru-RU" b="1" dirty="0" smtClean="0">
                <a:solidFill>
                  <a:srgbClr val="700000"/>
                </a:solidFill>
              </a:rPr>
              <a:t>«Базовый уровень».</a:t>
            </a:r>
            <a:endParaRPr lang="ru-RU" b="1" dirty="0">
              <a:solidFill>
                <a:srgbClr val="7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6925" y="3827148"/>
            <a:ext cx="5094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0000"/>
                </a:solidFill>
              </a:rPr>
              <a:t>5</a:t>
            </a:r>
            <a:r>
              <a:rPr lang="ru-RU" dirty="0" smtClean="0"/>
              <a:t> ОО прошли самодиагностику на </a:t>
            </a:r>
            <a:r>
              <a:rPr lang="ru-RU" b="1" dirty="0" smtClean="0">
                <a:solidFill>
                  <a:srgbClr val="700000"/>
                </a:solidFill>
              </a:rPr>
              <a:t>«Средний уровень».</a:t>
            </a:r>
            <a:endParaRPr lang="ru-RU" b="1" dirty="0">
              <a:solidFill>
                <a:srgbClr val="7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5451" y="3139355"/>
            <a:ext cx="5075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0000"/>
                </a:solidFill>
              </a:rPr>
              <a:t>3 </a:t>
            </a:r>
            <a:r>
              <a:rPr lang="ru-RU" dirty="0" smtClean="0"/>
              <a:t>ОО прошли самодиагностику на </a:t>
            </a:r>
            <a:r>
              <a:rPr lang="ru-RU" b="1" dirty="0" smtClean="0">
                <a:solidFill>
                  <a:srgbClr val="700000"/>
                </a:solidFill>
              </a:rPr>
              <a:t>«Полный уровень».</a:t>
            </a:r>
            <a:endParaRPr lang="ru-RU" b="1" dirty="0">
              <a:solidFill>
                <a:srgbClr val="7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401" y="5332188"/>
            <a:ext cx="5088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0000"/>
                </a:solidFill>
              </a:rPr>
              <a:t>120 ОО по результатам самодиагностики НЕ ДОСТИГЛИ базового уровня.</a:t>
            </a:r>
            <a:endParaRPr lang="ru-RU" b="1" dirty="0">
              <a:solidFill>
                <a:srgbClr val="7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23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83069" y="357637"/>
            <a:ext cx="4269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 - ЗАДАЧИ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30943" y="1143236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ПОКАЗАТЕЛИ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6000" y="1854000"/>
            <a:ext cx="5476855" cy="3998855"/>
          </a:xfrm>
          <a:prstGeom prst="rect">
            <a:avLst/>
          </a:prstGeom>
          <a:solidFill>
            <a:srgbClr val="DFB855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69024" y="1852487"/>
            <a:ext cx="5476855" cy="3996081"/>
          </a:xfrm>
          <a:prstGeom prst="rect">
            <a:avLst/>
          </a:prstGeom>
          <a:solidFill>
            <a:srgbClr val="EDDEB9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89095" y="2276968"/>
            <a:ext cx="41037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160">
                  <a:solidFill>
                    <a:srgbClr val="66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Показатель вовлеченности</a:t>
            </a:r>
            <a:endParaRPr lang="ru-RU" sz="3200" b="1" cap="none" spc="0" dirty="0">
              <a:ln w="10160">
                <a:solidFill>
                  <a:srgbClr val="6633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5608" y="1289372"/>
            <a:ext cx="540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900" b="1" cap="none" spc="0" dirty="0" smtClean="0">
                <a:ln w="10160">
                  <a:solidFill>
                    <a:srgbClr val="6633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19900" b="1" cap="none" spc="0" dirty="0">
              <a:ln w="10160">
                <a:solidFill>
                  <a:srgbClr val="66330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6000" y="3940205"/>
            <a:ext cx="23211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 smtClean="0">
                <a:solidFill>
                  <a:srgbClr val="663300"/>
                </a:solidFill>
              </a:rPr>
              <a:t>80%</a:t>
            </a:r>
            <a:endParaRPr lang="ru-RU" sz="9600" dirty="0">
              <a:solidFill>
                <a:srgbClr val="6633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7547" y="3761338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менее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11996" y="3354186"/>
            <a:ext cx="33449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63300"/>
                </a:solidFill>
              </a:rPr>
              <a:t>общеобразовательных организаций </a:t>
            </a:r>
            <a:r>
              <a:rPr lang="ru-RU" dirty="0" smtClean="0">
                <a:solidFill>
                  <a:srgbClr val="663300"/>
                </a:solidFill>
              </a:rPr>
              <a:t>региона </a:t>
            </a:r>
            <a:r>
              <a:rPr lang="ru-RU" dirty="0">
                <a:solidFill>
                  <a:srgbClr val="663300"/>
                </a:solidFill>
              </a:rPr>
              <a:t>к концу 2023 года </a:t>
            </a:r>
            <a:r>
              <a:rPr lang="ru-RU" b="1" dirty="0">
                <a:solidFill>
                  <a:srgbClr val="663300"/>
                </a:solidFill>
              </a:rPr>
              <a:t>прошли </a:t>
            </a:r>
          </a:p>
          <a:p>
            <a:r>
              <a:rPr lang="ru-RU" b="1" dirty="0">
                <a:solidFill>
                  <a:srgbClr val="663300"/>
                </a:solidFill>
              </a:rPr>
              <a:t>самодиагностику</a:t>
            </a:r>
            <a:r>
              <a:rPr lang="ru-RU" dirty="0">
                <a:solidFill>
                  <a:srgbClr val="663300"/>
                </a:solidFill>
              </a:rPr>
              <a:t> на  </a:t>
            </a:r>
          </a:p>
          <a:p>
            <a:r>
              <a:rPr lang="ru-RU" dirty="0">
                <a:solidFill>
                  <a:srgbClr val="663300"/>
                </a:solidFill>
              </a:rPr>
              <a:t>соответствие статусу проекта «Школа Минпросвещения России</a:t>
            </a:r>
            <a:r>
              <a:rPr lang="ru-RU" dirty="0" smtClean="0">
                <a:solidFill>
                  <a:srgbClr val="663300"/>
                </a:solidFill>
              </a:rPr>
              <a:t>».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08475" y="1289372"/>
            <a:ext cx="1478290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900" b="1" cap="none" spc="0" dirty="0" smtClean="0">
                <a:ln w="10160">
                  <a:solidFill>
                    <a:srgbClr val="66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19900" b="1" cap="none" spc="0" dirty="0">
              <a:ln w="10160">
                <a:solidFill>
                  <a:srgbClr val="6633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50838" y="2276968"/>
            <a:ext cx="3195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160">
                  <a:solidFill>
                    <a:srgbClr val="66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Показатель качества</a:t>
            </a:r>
            <a:endParaRPr lang="ru-RU" sz="3200" b="1" cap="none" spc="0" dirty="0">
              <a:ln w="10160">
                <a:solidFill>
                  <a:srgbClr val="6633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64722" y="3790629"/>
            <a:ext cx="3147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663300"/>
                </a:solidFill>
              </a:rPr>
              <a:t>Отсутствие в регионах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64722" y="4145830"/>
            <a:ext cx="5238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3300"/>
                </a:solidFill>
              </a:rPr>
              <a:t>Российской </a:t>
            </a:r>
            <a:r>
              <a:rPr lang="ru-RU" dirty="0" smtClean="0">
                <a:solidFill>
                  <a:srgbClr val="663300"/>
                </a:solidFill>
              </a:rPr>
              <a:t>Федерации </a:t>
            </a:r>
            <a:r>
              <a:rPr lang="ru-RU" b="1" dirty="0" smtClean="0">
                <a:solidFill>
                  <a:srgbClr val="663300"/>
                </a:solidFill>
              </a:rPr>
              <a:t>общеобразовательных </a:t>
            </a:r>
            <a:r>
              <a:rPr lang="ru-RU" b="1" dirty="0">
                <a:solidFill>
                  <a:srgbClr val="663300"/>
                </a:solidFill>
              </a:rPr>
              <a:t>организаций, имеющих</a:t>
            </a:r>
            <a:r>
              <a:rPr lang="ru-RU" dirty="0">
                <a:solidFill>
                  <a:srgbClr val="663300"/>
                </a:solidFill>
              </a:rPr>
              <a:t> к концу 2023 года </a:t>
            </a:r>
            <a:r>
              <a:rPr lang="ru-RU" b="1" dirty="0">
                <a:solidFill>
                  <a:srgbClr val="663300"/>
                </a:solidFill>
              </a:rPr>
              <a:t>статус «ниже </a:t>
            </a:r>
            <a:r>
              <a:rPr lang="ru-RU" b="1" dirty="0" smtClean="0">
                <a:solidFill>
                  <a:srgbClr val="663300"/>
                </a:solidFill>
              </a:rPr>
              <a:t>базового</a:t>
            </a:r>
            <a:r>
              <a:rPr lang="ru-RU" b="1" dirty="0">
                <a:solidFill>
                  <a:srgbClr val="663300"/>
                </a:solidFill>
              </a:rPr>
              <a:t>»</a:t>
            </a:r>
            <a:r>
              <a:rPr lang="ru-RU" dirty="0">
                <a:solidFill>
                  <a:srgbClr val="663300"/>
                </a:solidFill>
              </a:rPr>
              <a:t> по показателям </a:t>
            </a:r>
            <a:r>
              <a:rPr lang="ru-RU" dirty="0" smtClean="0">
                <a:solidFill>
                  <a:srgbClr val="663300"/>
                </a:solidFill>
              </a:rPr>
              <a:t>проекта.*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33097" y="5187211"/>
            <a:ext cx="5340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663300"/>
                </a:solidFill>
              </a:rPr>
              <a:t>*Среди </a:t>
            </a:r>
            <a:r>
              <a:rPr lang="ru-RU" sz="1400" dirty="0">
                <a:solidFill>
                  <a:srgbClr val="663300"/>
                </a:solidFill>
              </a:rPr>
              <a:t>ОО, прошедших самодиагностику на соответствие статусу проекта «Школа Минпросвещения России»</a:t>
            </a:r>
            <a:endParaRPr lang="ru-RU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55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D6E7A6-B8D6-4244-B6A1-E489EE2D22CB}"/>
              </a:ext>
            </a:extLst>
          </p:cNvPr>
          <p:cNvSpPr/>
          <p:nvPr/>
        </p:nvSpPr>
        <p:spPr>
          <a:xfrm>
            <a:off x="8209984" y="3509613"/>
            <a:ext cx="324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77" y="123579"/>
            <a:ext cx="1995023" cy="109668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0" y="6192792"/>
            <a:ext cx="12192000" cy="674990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596000" y="12357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Региональный этап самодиагностики школ на соответствие статусу проекта </a:t>
            </a:r>
            <a:b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«Школа Минпросвещения России» (июнь 2023 г.</a:t>
            </a:r>
            <a:r>
              <a:rPr lang="ru-RU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275471" y="1619613"/>
            <a:ext cx="3465000" cy="189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Магистральное направление </a:t>
            </a:r>
          </a:p>
          <a:p>
            <a:pPr algn="l"/>
            <a:r>
              <a:rPr lang="ru-RU" sz="2400" b="1" dirty="0" smtClean="0">
                <a:solidFill>
                  <a:srgbClr val="663300"/>
                </a:solidFill>
              </a:rPr>
              <a:t>«Знание: качество и объективность»</a:t>
            </a:r>
            <a:endParaRPr lang="ru-RU" sz="1800" dirty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000" y="1311532"/>
            <a:ext cx="8132769" cy="49991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756" y="4239000"/>
            <a:ext cx="2908044" cy="10668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21" y="4007169"/>
            <a:ext cx="359918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522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5976322a44a97ac26d815ee62557e8e28e4d658"/>
</p:tagLst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5353</TotalTime>
  <Words>1638</Words>
  <Application>Microsoft Office PowerPoint</Application>
  <PresentationFormat>Произвольный</PresentationFormat>
  <Paragraphs>224</Paragraphs>
  <Slides>37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2022 г.- старт проекта «Школа Минпросвещения России» </vt:lpstr>
      <vt:lpstr>УПРАВЛЕНИЕ ПРОЕКТОМ НА ФЕДЕРАЛЬНОМ УРОВНЕ</vt:lpstr>
      <vt:lpstr>Методическое сопровождение</vt:lpstr>
      <vt:lpstr>РАЗВИТИЕ СЕРВИСА АВТОМАТИЗИРОВАННОЙ  САМОДИАГНОСТИКИ В 2023 ГОДУ</vt:lpstr>
      <vt:lpstr>Слайд 6</vt:lpstr>
      <vt:lpstr>Слайд 7</vt:lpstr>
      <vt:lpstr>Слайд 8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Региональный этап самодиагностики школ на соответствие статусу проекта  «Школа Минпросвещения России» (июнь 2023 г.)</vt:lpstr>
      <vt:lpstr>https://smp.edu.ru/kniga-direktora20#!/tab/479785187-8 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1</cp:lastModifiedBy>
  <cp:revision>123</cp:revision>
  <dcterms:created xsi:type="dcterms:W3CDTF">2020-07-14T14:01:38Z</dcterms:created>
  <dcterms:modified xsi:type="dcterms:W3CDTF">2023-08-18T12:46:16Z</dcterms:modified>
</cp:coreProperties>
</file>