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9" r:id="rId4"/>
    <p:sldId id="260" r:id="rId5"/>
    <p:sldId id="261" r:id="rId6"/>
    <p:sldId id="267" r:id="rId7"/>
    <p:sldId id="273" r:id="rId8"/>
    <p:sldId id="268" r:id="rId9"/>
    <p:sldId id="270" r:id="rId10"/>
    <p:sldId id="269" r:id="rId11"/>
    <p:sldId id="265" r:id="rId12"/>
    <p:sldId id="271" r:id="rId13"/>
    <p:sldId id="272"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5" autoAdjust="0"/>
    <p:restoredTop sz="99481" autoAdjust="0"/>
  </p:normalViewPr>
  <p:slideViewPr>
    <p:cSldViewPr>
      <p:cViewPr varScale="1">
        <p:scale>
          <a:sx n="75" d="100"/>
          <a:sy n="75" d="100"/>
        </p:scale>
        <p:origin x="-138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3341D8-51CE-498F-984B-8936AFDE99CC}" type="datetimeFigureOut">
              <a:rPr lang="ru-RU" smtClean="0"/>
              <a:pPr/>
              <a:t>07.05.2020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B216C7-DD3A-4BF6-ABF6-A45AB1885FFE}"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95B216C7-DD3A-4BF6-ABF6-A45AB1885FFE}" type="slidenum">
              <a:rPr lang="ru-RU" smtClean="0"/>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07.05.2020</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725C68B6-61C2-468F-89AB-4B9F7531AA68}"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07.05.2020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07.05.2020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07.05.2020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07.05.2020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B106E36-FD25-4E2D-B0AA-010F637433A0}" type="datetimeFigureOut">
              <a:rPr lang="ru-RU" smtClean="0"/>
              <a:pPr/>
              <a:t>07.05.2020</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857224" y="500042"/>
            <a:ext cx="7500990" cy="5138758"/>
          </a:xfrm>
        </p:spPr>
        <p:txBody>
          <a:bodyPr/>
          <a:lstStyle/>
          <a:p>
            <a:endParaRPr lang="ru-RU" dirty="0"/>
          </a:p>
        </p:txBody>
      </p:sp>
      <p:pic>
        <p:nvPicPr>
          <p:cNvPr id="4" name="Рисунок 3" descr="https://scontent-hel2-1.cdninstagram.com/v/t51.2885-15/e35/90496390_648668792589184_7995465956937489128_n.jpg?_nc_ht=scontent-hel2-1.cdninstagram.com&amp;_nc_cat=104&amp;_nc_ohc=jbKkBjDda2gAX-szEJZ&amp;oh=b62ec8c2a7a52b9a14fa5caceb44a9b7&amp;oe=5EB9DBE8"/>
          <p:cNvPicPr/>
          <p:nvPr/>
        </p:nvPicPr>
        <p:blipFill>
          <a:blip r:embed="rId2"/>
          <a:srcRect/>
          <a:stretch>
            <a:fillRect/>
          </a:stretch>
        </p:blipFill>
        <p:spPr bwMode="auto">
          <a:xfrm>
            <a:off x="857224" y="500042"/>
            <a:ext cx="7500990" cy="507209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dirty="0" smtClean="0">
                <a:solidFill>
                  <a:srgbClr val="FF0000"/>
                </a:solidFill>
              </a:rPr>
              <a:t>Герой Советского Союза </a:t>
            </a:r>
            <a:br>
              <a:rPr lang="ru-RU" sz="2800" dirty="0" smtClean="0">
                <a:solidFill>
                  <a:srgbClr val="FF0000"/>
                </a:solidFill>
              </a:rPr>
            </a:br>
            <a:r>
              <a:rPr lang="ru-RU" sz="2800" dirty="0" smtClean="0">
                <a:solidFill>
                  <a:srgbClr val="FF0000"/>
                </a:solidFill>
              </a:rPr>
              <a:t>ФЕДОРОВ НИКОЛАЙ ДМИТРИЕВИЧ (1918 -1944)</a:t>
            </a:r>
            <a:endParaRPr lang="ru-RU" sz="2800" dirty="0">
              <a:solidFill>
                <a:srgbClr val="FF0000"/>
              </a:solidFill>
            </a:endParaRPr>
          </a:p>
        </p:txBody>
      </p:sp>
      <p:sp>
        <p:nvSpPr>
          <p:cNvPr id="3" name="Содержимое 2"/>
          <p:cNvSpPr>
            <a:spLocks noGrp="1"/>
          </p:cNvSpPr>
          <p:nvPr>
            <p:ph idx="1"/>
          </p:nvPr>
        </p:nvSpPr>
        <p:spPr/>
        <p:txBody>
          <a:bodyPr/>
          <a:lstStyle/>
          <a:p>
            <a:endParaRPr lang="ru-RU" dirty="0"/>
          </a:p>
        </p:txBody>
      </p:sp>
      <p:pic>
        <p:nvPicPr>
          <p:cNvPr id="25602" name="Picture 2" descr="https://storage.myseldon.com/news_pict_E3/E35232D5B5B1F778FB1827D65417F353"/>
          <p:cNvPicPr>
            <a:picLocks noChangeAspect="1" noChangeArrowheads="1"/>
          </p:cNvPicPr>
          <p:nvPr/>
        </p:nvPicPr>
        <p:blipFill>
          <a:blip r:embed="rId3"/>
          <a:srcRect/>
          <a:stretch>
            <a:fillRect/>
          </a:stretch>
        </p:blipFill>
        <p:spPr bwMode="auto">
          <a:xfrm>
            <a:off x="785786" y="1542247"/>
            <a:ext cx="4357718" cy="4601397"/>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5911873"/>
          </a:xfrm>
        </p:spPr>
        <p:txBody>
          <a:bodyPr>
            <a:normAutofit fontScale="47500" lnSpcReduction="20000"/>
          </a:bodyPr>
          <a:lstStyle/>
          <a:p>
            <a:r>
              <a:rPr lang="ru-RU" sz="3400" b="1" dirty="0" smtClean="0"/>
              <a:t>Федоров Николай Дмитриевич</a:t>
            </a:r>
            <a:r>
              <a:rPr lang="ru-RU" sz="3400" dirty="0" smtClean="0"/>
              <a:t>, родившийся в 1918 году в с. </a:t>
            </a:r>
            <a:r>
              <a:rPr lang="ru-RU" sz="3400" dirty="0" err="1" smtClean="0"/>
              <a:t>Новиково</a:t>
            </a:r>
            <a:r>
              <a:rPr lang="ru-RU" sz="3400" dirty="0" smtClean="0"/>
              <a:t> </a:t>
            </a:r>
            <a:r>
              <a:rPr lang="ru-RU" sz="3400" dirty="0" err="1" smtClean="0"/>
              <a:t>Марушинского</a:t>
            </a:r>
            <a:r>
              <a:rPr lang="ru-RU" sz="3400" dirty="0" smtClean="0"/>
              <a:t> района (ныне </a:t>
            </a:r>
            <a:r>
              <a:rPr lang="ru-RU" sz="3400" dirty="0" err="1" smtClean="0"/>
              <a:t>Бийский</a:t>
            </a:r>
            <a:r>
              <a:rPr lang="ru-RU" sz="3400" dirty="0" smtClean="0"/>
              <a:t>) Алтайского края, в 1935 году вместе с родителями переехал в село Шебалино. В феврале 1940 года Федоров был призван на действительную военную службу в ряды Красной Армии.</a:t>
            </a:r>
            <a:br>
              <a:rPr lang="ru-RU" sz="3400" dirty="0" smtClean="0"/>
            </a:br>
            <a:r>
              <a:rPr lang="ru-RU" sz="3400" dirty="0" smtClean="0"/>
              <a:t>С самого начала войны он был на фронте. Стремительно росла карьера молодого сибиряка, к концу 1943 года он был уже командиром пулеметного расчета 848 стрелкового полка. Старший сержант Федоров прошел со своими товарищами немало трудных боевых дорог. Был ранен. Личная его отвага и мужество были отмечены тремя правительственными наградами.</a:t>
            </a:r>
            <a:br>
              <a:rPr lang="ru-RU" sz="3400" dirty="0" smtClean="0"/>
            </a:br>
            <a:r>
              <a:rPr lang="ru-RU" sz="3400" dirty="0" smtClean="0"/>
              <a:t>Весной 1944 года 267 стрелковая дивизия, в составе которой служил Николай Дмитриевич, вела тяжелые бои за освобождение Крыма, батальон подошел к озеру </a:t>
            </a:r>
            <a:r>
              <a:rPr lang="ru-RU" sz="3400" dirty="0" err="1" smtClean="0"/>
              <a:t>Айгульское</a:t>
            </a:r>
            <a:r>
              <a:rPr lang="ru-RU" sz="3400" dirty="0" smtClean="0"/>
              <a:t>, окрестности которого были превращены врагом в неприступный бастион.</a:t>
            </a:r>
            <a:br>
              <a:rPr lang="ru-RU" sz="3400" dirty="0" smtClean="0"/>
            </a:br>
            <a:r>
              <a:rPr lang="ru-RU" sz="3400" dirty="0" smtClean="0"/>
              <a:t>Используя подручные </a:t>
            </a:r>
            <a:r>
              <a:rPr lang="ru-RU" sz="3400" dirty="0" err="1" smtClean="0"/>
              <a:t>плавсредства</a:t>
            </a:r>
            <a:r>
              <a:rPr lang="ru-RU" sz="3400" dirty="0" smtClean="0"/>
              <a:t>, батальон приготовился к форсированию водного рубежа. Николай первым ринулся в ледяную воду и устремился вперед, увлекая за собой других. Переправляясь, бойцы батальона прямо со шлюпок открыли интенсивный огонь по врагу. Наша артиллерия поддержала своим огнем десантников. Федоров с небольшой группой бойцов первым достиг берега. Захватив </a:t>
            </a:r>
            <a:r>
              <a:rPr lang="ru-RU" sz="3400" dirty="0" err="1" smtClean="0"/>
              <a:t>не¬большой</a:t>
            </a:r>
            <a:r>
              <a:rPr lang="ru-RU" sz="3400" dirty="0" smtClean="0"/>
              <a:t> плацдарм, они своими активными и решительными действиями сковали противника.</a:t>
            </a:r>
            <a:br>
              <a:rPr lang="ru-RU" sz="3400" dirty="0" smtClean="0"/>
            </a:br>
            <a:r>
              <a:rPr lang="ru-RU" sz="3400" dirty="0" smtClean="0"/>
              <a:t>Фашисты обрушили на горстку бойцов всю мощь своего огня, а затем перешли в контратаку. Одна, другая, третья... Боевая группа во главе со старшим сержантом, коммунистом Федоровым мужественно и стойко отстаивала захваченный плацдарм. Будучи дважды ранен, Николай не покидал поля боя. Рядом с ним разорвался снаряд, осколки которого оборвали жизнь нашего земляка. После боя перед его позицией было обнаружено свыше 130 трупов вражеских солдат и офицеров.</a:t>
            </a:r>
            <a:br>
              <a:rPr lang="ru-RU" sz="3400" dirty="0" smtClean="0"/>
            </a:br>
            <a:r>
              <a:rPr lang="ru-RU" sz="3400" dirty="0" smtClean="0"/>
              <a:t>За мужество и героизм, проявленные в бою, Указом Президиума Верховного Совета СССР от 24 марта 1945 года Федорову Николаю Дмитриевичу было присвоено звание Героя Советского Союза.</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fontScale="40000" lnSpcReduction="20000"/>
          </a:bodyPr>
          <a:lstStyle/>
          <a:p>
            <a:r>
              <a:rPr lang="ru-RU" sz="4200" b="1" dirty="0" smtClean="0">
                <a:latin typeface="Times New Roman" pitchFamily="18" charset="0"/>
                <a:cs typeface="Times New Roman" pitchFamily="18" charset="0"/>
              </a:rPr>
              <a:t>Международная акция «САД ПАМЯТИ»</a:t>
            </a:r>
            <a:endParaRPr lang="ru-RU" sz="4200" dirty="0" smtClean="0">
              <a:latin typeface="Times New Roman" pitchFamily="18" charset="0"/>
              <a:cs typeface="Times New Roman" pitchFamily="18" charset="0"/>
            </a:endParaRPr>
          </a:p>
          <a:p>
            <a:r>
              <a:rPr lang="ru-RU" sz="4200" dirty="0" smtClean="0">
                <a:latin typeface="Times New Roman" pitchFamily="18" charset="0"/>
                <a:cs typeface="Times New Roman" pitchFamily="18" charset="0"/>
              </a:rPr>
              <a:t>   18 марта 2020 года в России стартовала </a:t>
            </a:r>
            <a:r>
              <a:rPr lang="ru-RU" sz="4200" b="1" i="1" dirty="0" smtClean="0">
                <a:latin typeface="Times New Roman" pitchFamily="18" charset="0"/>
                <a:cs typeface="Times New Roman" pitchFamily="18" charset="0"/>
              </a:rPr>
              <a:t>Международная акция «Сад памяти»</a:t>
            </a:r>
            <a:r>
              <a:rPr lang="ru-RU" sz="4200" dirty="0" smtClean="0">
                <a:latin typeface="Times New Roman" pitchFamily="18" charset="0"/>
                <a:cs typeface="Times New Roman" pitchFamily="18" charset="0"/>
              </a:rPr>
              <a:t>, посвященная 75-летию Победы в Великой Отечественной войне. Первыми городами, где началась высадка деревьев в память о 27 миллионах погибших во время войны, стали Севастополь, Керчь, Симферополь, Феодосия, Волгоград, Новороссийск, Анапа и Грозный. В день начала акции волонтеры посадили 136 тысяч саженцев.</a:t>
            </a:r>
          </a:p>
          <a:p>
            <a:r>
              <a:rPr lang="ru-RU" sz="4200" dirty="0" smtClean="0">
                <a:latin typeface="Times New Roman" pitchFamily="18" charset="0"/>
                <a:cs typeface="Times New Roman" pitchFamily="18" charset="0"/>
              </a:rPr>
              <a:t>   Организаторами акции выступает Всероссийское общественное движение «Волонтёры Победы» и Фонд памяти полководцев Победы при поддержке Фонда президентских грантов. Присоединилась к акции и Министерство природных ресурсов и экологии РФ, Федеральное агентство лесного хозяйства, одна из задач которых в рамках Национального проекта «Экология», – сохранение зеленого фонда страны.</a:t>
            </a:r>
          </a:p>
          <a:p>
            <a:r>
              <a:rPr lang="ru-RU" sz="4200" dirty="0" smtClean="0">
                <a:latin typeface="Times New Roman" pitchFamily="18" charset="0"/>
                <a:cs typeface="Times New Roman" pitchFamily="18" charset="0"/>
              </a:rPr>
              <a:t>   Эта акция призвана показать, что народы России и других стран помнят, через какие страшные испытания пришлось пройти солдатам, офицерам и генералам, чтобы одержать Победу в этой страшной войне. Сейчас мы отмечаем 75-летие Великой Победы. Самое главное – не прерывать связь поколений, чтобы наша молодежь общалась с оставшимися ветеранами Великой Отечественной войны. Время неумолимо, поэтому нужно встречаться и общаться, чтобы услышать действительно правдивые истории.</a:t>
            </a:r>
          </a:p>
          <a:p>
            <a:r>
              <a:rPr lang="ru-RU" sz="4200" dirty="0" smtClean="0">
                <a:latin typeface="Times New Roman" pitchFamily="18" charset="0"/>
                <a:cs typeface="Times New Roman" pitchFamily="18" charset="0"/>
              </a:rPr>
              <a:t>   В </a:t>
            </a:r>
            <a:r>
              <a:rPr lang="ru-RU" sz="4200" dirty="0" err="1" smtClean="0">
                <a:latin typeface="Times New Roman" pitchFamily="18" charset="0"/>
                <a:cs typeface="Times New Roman" pitchFamily="18" charset="0"/>
              </a:rPr>
              <a:t>Шебалинском</a:t>
            </a:r>
            <a:r>
              <a:rPr lang="ru-RU" sz="4200" dirty="0" smtClean="0">
                <a:latin typeface="Times New Roman" pitchFamily="18" charset="0"/>
                <a:cs typeface="Times New Roman" pitchFamily="18" charset="0"/>
              </a:rPr>
              <a:t> районе планируется высадить 10 107 саженцев</a:t>
            </a:r>
            <a:r>
              <a:rPr lang="ru-RU" sz="4200" dirty="0" smtClean="0"/>
              <a:t>.</a:t>
            </a:r>
          </a:p>
          <a:p>
            <a:r>
              <a:rPr lang="ru-RU" sz="4200" dirty="0" smtClean="0"/>
              <a:t>    </a:t>
            </a:r>
            <a:r>
              <a:rPr lang="ru-RU" sz="4200" dirty="0" smtClean="0">
                <a:latin typeface="Times New Roman" pitchFamily="18" charset="0"/>
                <a:cs typeface="Times New Roman" pitchFamily="18" charset="0"/>
              </a:rPr>
              <a:t>Детский сад «Искорка» приняли активное участие в  акции « САД ПАМЯТИ», посажено  13 зеленых насаждений, из них 9 сиреней подарили администрация </a:t>
            </a:r>
            <a:r>
              <a:rPr lang="ru-RU" sz="4200" dirty="0" err="1" smtClean="0">
                <a:latin typeface="Times New Roman" pitchFamily="18" charset="0"/>
                <a:cs typeface="Times New Roman" pitchFamily="18" charset="0"/>
              </a:rPr>
              <a:t>Шебалинского</a:t>
            </a:r>
            <a:r>
              <a:rPr lang="ru-RU" sz="4200" dirty="0" smtClean="0">
                <a:latin typeface="Times New Roman" pitchFamily="18" charset="0"/>
                <a:cs typeface="Times New Roman" pitchFamily="18" charset="0"/>
              </a:rPr>
              <a:t> района.</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lstStyle/>
          <a:p>
            <a:r>
              <a:rPr lang="ru-RU" dirty="0" smtClean="0">
                <a:latin typeface="Times New Roman" pitchFamily="18" charset="0"/>
                <a:cs typeface="Times New Roman" pitchFamily="18" charset="0"/>
              </a:rPr>
              <a:t>Это праздник на все времена. И наша страна, великая Россия, всегда будет жить и процветать, пока не забыто 9 мая 1945 года! Пусть над нами всегда будет мирное небо, а в каждом доме — счастье!</a:t>
            </a:r>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fontScale="85000" lnSpcReduction="20000"/>
          </a:bodyPr>
          <a:lstStyle/>
          <a:p>
            <a:r>
              <a:rPr lang="ru-RU" dirty="0" smtClean="0"/>
              <a:t>9 мая 2020 года наша страна будет праздновать 75-летие Победы в Великой Отечественной войне.</a:t>
            </a:r>
          </a:p>
          <a:p>
            <a:r>
              <a:rPr lang="ru-RU" dirty="0" smtClean="0"/>
              <a:t>За всю историю наш народ подвергся немалым испытаниям. Но Великая Отечественная война по своим масштабам, разрушениям и человеческим жертвам не имела себе равных за всю историю нашего государства. Тем значимее наша Победа!</a:t>
            </a:r>
          </a:p>
          <a:p>
            <a:r>
              <a:rPr lang="ru-RU" dirty="0" smtClean="0"/>
              <a:t>Великая Отечественная война 1941-1945 г. длилась 1418 дней и ночей. Эта трагедия прошла через каждую семью и сердце каждого гражданина СССР. За годы Великой Отечественной войны погибло более 27 миллионов человек. Эта трагедия коснулась абсолютно каждого в нашей стране. Много людей погибло от голода, бомбёжек, артобстрелов, тяжких условий жизни и труда. В эти тяжёлые годы солдаты и обычные жители совершали героические поступки, спасая чужие жизни и приближая Великую Победу.</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r>
              <a:rPr lang="ru-RU" sz="2800" dirty="0" smtClean="0"/>
              <a:t>     </a:t>
            </a:r>
            <a:r>
              <a:rPr lang="ru-RU" sz="2800" dirty="0" smtClean="0">
                <a:latin typeface="Times New Roman" pitchFamily="18" charset="0"/>
                <a:cs typeface="Times New Roman" pitchFamily="18" charset="0"/>
              </a:rPr>
              <a:t>По данным военного комиссариата  </a:t>
            </a:r>
            <a:r>
              <a:rPr lang="ru-RU" sz="2800" dirty="0" err="1" smtClean="0">
                <a:latin typeface="Times New Roman" pitchFamily="18" charset="0"/>
                <a:cs typeface="Times New Roman" pitchFamily="18" charset="0"/>
              </a:rPr>
              <a:t>Шебалинского</a:t>
            </a:r>
            <a:r>
              <a:rPr lang="ru-RU" sz="2800" dirty="0" smtClean="0">
                <a:latin typeface="Times New Roman" pitchFamily="18" charset="0"/>
                <a:cs typeface="Times New Roman" pitchFamily="18" charset="0"/>
              </a:rPr>
              <a:t> района, за годы войны из </a:t>
            </a:r>
            <a:r>
              <a:rPr lang="ru-RU" sz="2800" dirty="0" err="1" smtClean="0">
                <a:latin typeface="Times New Roman" pitchFamily="18" charset="0"/>
                <a:cs typeface="Times New Roman" pitchFamily="18" charset="0"/>
              </a:rPr>
              <a:t>Шебалинского</a:t>
            </a:r>
            <a:r>
              <a:rPr lang="ru-RU" sz="2800" dirty="0" smtClean="0">
                <a:latin typeface="Times New Roman" pitchFamily="18" charset="0"/>
                <a:cs typeface="Times New Roman" pitchFamily="18" charset="0"/>
              </a:rPr>
              <a:t> района было призвано-3695, погибших и без вести пропавших-1596 человек, вернулись с Победой 869 солдат, из них 18 женщин.</a:t>
            </a:r>
          </a:p>
          <a:p>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Труженники</a:t>
            </a:r>
            <a:r>
              <a:rPr lang="ru-RU" sz="2800" dirty="0" smtClean="0">
                <a:latin typeface="Times New Roman" pitchFamily="18" charset="0"/>
                <a:cs typeface="Times New Roman" pitchFamily="18" charset="0"/>
              </a:rPr>
              <a:t> тыла на 1941 год -- 3878 человек;</a:t>
            </a:r>
          </a:p>
          <a:p>
            <a:pPr>
              <a:buNone/>
            </a:pPr>
            <a:r>
              <a:rPr lang="ru-RU" sz="2800" dirty="0" smtClean="0">
                <a:latin typeface="Times New Roman" pitchFamily="18" charset="0"/>
                <a:cs typeface="Times New Roman" pitchFamily="18" charset="0"/>
              </a:rPr>
              <a:t>        1945 год  -- 2795 человек</a:t>
            </a:r>
            <a:endParaRPr lang="ru-RU" sz="2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fontScale="32500" lnSpcReduction="20000"/>
          </a:bodyPr>
          <a:lstStyle/>
          <a:p>
            <a:endParaRPr lang="ru-RU" b="1" dirty="0" smtClean="0"/>
          </a:p>
          <a:p>
            <a:r>
              <a:rPr lang="ru-RU" sz="4500" b="1" dirty="0" smtClean="0"/>
              <a:t>                                             ПОМНИМ, ГОРДИМСЯ, ЧТИМ!</a:t>
            </a:r>
          </a:p>
          <a:p>
            <a:endParaRPr lang="ru-RU" sz="3800" b="1" dirty="0" smtClean="0"/>
          </a:p>
          <a:p>
            <a:endParaRPr lang="ru-RU" sz="3800" b="1" dirty="0" smtClean="0"/>
          </a:p>
          <a:p>
            <a:r>
              <a:rPr lang="ru-RU" sz="4900" dirty="0" err="1" smtClean="0">
                <a:latin typeface="Times New Roman" pitchFamily="18" charset="0"/>
                <a:cs typeface="Times New Roman" pitchFamily="18" charset="0"/>
              </a:rPr>
              <a:t>Актел</a:t>
            </a:r>
            <a:r>
              <a:rPr lang="ru-RU" sz="4900" dirty="0" smtClean="0">
                <a:latin typeface="Times New Roman" pitchFamily="18" charset="0"/>
                <a:cs typeface="Times New Roman" pitchFamily="18" charset="0"/>
              </a:rPr>
              <a:t> - ушли на фронт 116 чел., погибли и без вести пропали 74 чел., живыми вернулись 42 чел.</a:t>
            </a:r>
          </a:p>
          <a:p>
            <a:r>
              <a:rPr lang="ru-RU" sz="4900" dirty="0" err="1" smtClean="0">
                <a:latin typeface="Times New Roman" pitchFamily="18" charset="0"/>
                <a:cs typeface="Times New Roman" pitchFamily="18" charset="0"/>
              </a:rPr>
              <a:t>Барагаш</a:t>
            </a:r>
            <a:r>
              <a:rPr lang="ru-RU" sz="4900" dirty="0" smtClean="0">
                <a:latin typeface="Times New Roman" pitchFamily="18" charset="0"/>
                <a:cs typeface="Times New Roman" pitchFamily="18" charset="0"/>
              </a:rPr>
              <a:t>- на фронт ушли 136 чел., погибли и без вести пропали 76 чел., живыми вернулись 60чел.</a:t>
            </a:r>
          </a:p>
          <a:p>
            <a:r>
              <a:rPr lang="ru-RU" sz="4900" dirty="0" err="1" smtClean="0">
                <a:latin typeface="Times New Roman" pitchFamily="18" charset="0"/>
                <a:cs typeface="Times New Roman" pitchFamily="18" charset="0"/>
              </a:rPr>
              <a:t>Беш-Озек</a:t>
            </a:r>
            <a:r>
              <a:rPr lang="ru-RU" sz="4900" dirty="0" smtClean="0">
                <a:latin typeface="Times New Roman" pitchFamily="18" charset="0"/>
                <a:cs typeface="Times New Roman" pitchFamily="18" charset="0"/>
              </a:rPr>
              <a:t> ушли на фронт 79 чел., погибли и без вести пропали 60 чел., живыми вернулись 19 чел.</a:t>
            </a:r>
          </a:p>
          <a:p>
            <a:r>
              <a:rPr lang="ru-RU" sz="4900" dirty="0" err="1" smtClean="0">
                <a:latin typeface="Times New Roman" pitchFamily="18" charset="0"/>
                <a:cs typeface="Times New Roman" pitchFamily="18" charset="0"/>
              </a:rPr>
              <a:t>Верх-Апшуяхта</a:t>
            </a:r>
            <a:r>
              <a:rPr lang="ru-RU" sz="4900" dirty="0" smtClean="0">
                <a:latin typeface="Times New Roman" pitchFamily="18" charset="0"/>
                <a:cs typeface="Times New Roman" pitchFamily="18" charset="0"/>
              </a:rPr>
              <a:t>- ушли на фронт 96 чел., погибли и без вести пропали 70 чел., живыми вернулись 26 чел.</a:t>
            </a:r>
          </a:p>
          <a:p>
            <a:r>
              <a:rPr lang="ru-RU" sz="4900" dirty="0" smtClean="0">
                <a:latin typeface="Times New Roman" pitchFamily="18" charset="0"/>
                <a:cs typeface="Times New Roman" pitchFamily="18" charset="0"/>
              </a:rPr>
              <a:t>Верх-Черга ушли на фронт 93 чел., погибли и без вести пропали 59 чел., вернулись 34 чел.</a:t>
            </a:r>
          </a:p>
          <a:p>
            <a:r>
              <a:rPr lang="ru-RU" sz="4900" dirty="0" err="1" smtClean="0">
                <a:latin typeface="Times New Roman" pitchFamily="18" charset="0"/>
                <a:cs typeface="Times New Roman" pitchFamily="18" charset="0"/>
              </a:rPr>
              <a:t>Дъектиек-на</a:t>
            </a:r>
            <a:r>
              <a:rPr lang="ru-RU" sz="4900" dirty="0" smtClean="0">
                <a:latin typeface="Times New Roman" pitchFamily="18" charset="0"/>
                <a:cs typeface="Times New Roman" pitchFamily="18" charset="0"/>
              </a:rPr>
              <a:t> фронт ушли 77 чел., погибли и без вести пропали 47 чел., вернулись 30 чел.</a:t>
            </a:r>
          </a:p>
          <a:p>
            <a:r>
              <a:rPr lang="ru-RU" sz="4900" dirty="0" err="1" smtClean="0">
                <a:latin typeface="Times New Roman" pitchFamily="18" charset="0"/>
                <a:cs typeface="Times New Roman" pitchFamily="18" charset="0"/>
              </a:rPr>
              <a:t>Ильинка-ушли</a:t>
            </a:r>
            <a:r>
              <a:rPr lang="ru-RU" sz="4900" dirty="0" smtClean="0">
                <a:latin typeface="Times New Roman" pitchFamily="18" charset="0"/>
                <a:cs typeface="Times New Roman" pitchFamily="18" charset="0"/>
              </a:rPr>
              <a:t> на фронт 233 чел., погибли и без вести пропали 168 чел., вернулись 65 чел.</a:t>
            </a:r>
          </a:p>
          <a:p>
            <a:r>
              <a:rPr lang="ru-RU" sz="4900" dirty="0" err="1" smtClean="0">
                <a:latin typeface="Times New Roman" pitchFamily="18" charset="0"/>
                <a:cs typeface="Times New Roman" pitchFamily="18" charset="0"/>
              </a:rPr>
              <a:t>Камлак</a:t>
            </a:r>
            <a:r>
              <a:rPr lang="ru-RU" sz="4900" dirty="0" smtClean="0">
                <a:latin typeface="Times New Roman" pitchFamily="18" charset="0"/>
                <a:cs typeface="Times New Roman" pitchFamily="18" charset="0"/>
              </a:rPr>
              <a:t> - ушли на фронт 136 чел., погибли и без вести пропали 56 чел., живыми вернулись 80 чел.</a:t>
            </a:r>
          </a:p>
          <a:p>
            <a:r>
              <a:rPr lang="ru-RU" sz="4900" dirty="0" err="1" smtClean="0">
                <a:latin typeface="Times New Roman" pitchFamily="18" charset="0"/>
                <a:cs typeface="Times New Roman" pitchFamily="18" charset="0"/>
              </a:rPr>
              <a:t>Каспа</a:t>
            </a:r>
            <a:r>
              <a:rPr lang="ru-RU" sz="4900" dirty="0" smtClean="0">
                <a:latin typeface="Times New Roman" pitchFamily="18" charset="0"/>
                <a:cs typeface="Times New Roman" pitchFamily="18" charset="0"/>
              </a:rPr>
              <a:t> - на фронт ушли 138 чел., погибли и без вести пропали 111 чел., живыми вернулись 27 чел.</a:t>
            </a:r>
          </a:p>
          <a:p>
            <a:r>
              <a:rPr lang="ru-RU" sz="4900" dirty="0" err="1" smtClean="0">
                <a:latin typeface="Times New Roman" pitchFamily="18" charset="0"/>
                <a:cs typeface="Times New Roman" pitchFamily="18" charset="0"/>
              </a:rPr>
              <a:t>Кумалырна</a:t>
            </a:r>
            <a:r>
              <a:rPr lang="ru-RU" sz="4900" dirty="0" smtClean="0">
                <a:latin typeface="Times New Roman" pitchFamily="18" charset="0"/>
                <a:cs typeface="Times New Roman" pitchFamily="18" charset="0"/>
              </a:rPr>
              <a:t> фронт ушли 45 чел., погибли и без вести пропали 24 чел., вернулись 21 чел.</a:t>
            </a:r>
          </a:p>
          <a:p>
            <a:r>
              <a:rPr lang="ru-RU" sz="4900" dirty="0" smtClean="0">
                <a:latin typeface="Times New Roman" pitchFamily="18" charset="0"/>
                <a:cs typeface="Times New Roman" pitchFamily="18" charset="0"/>
              </a:rPr>
              <a:t>Малая - Черга ушли на фронт 126 чел., погибли и без вести пропали 92 чел., вернулись 34 чел</a:t>
            </a:r>
            <a:r>
              <a:rPr lang="ru-RU" sz="4900" dirty="0" smtClean="0"/>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fontScale="92500" lnSpcReduction="20000"/>
          </a:bodyPr>
          <a:lstStyle/>
          <a:p>
            <a:r>
              <a:rPr lang="ru-RU" sz="2600" dirty="0" smtClean="0">
                <a:latin typeface="Times New Roman" pitchFamily="18" charset="0"/>
                <a:cs typeface="Times New Roman" pitchFamily="18" charset="0"/>
              </a:rPr>
              <a:t>Мариинск -ушли на фронт 63 чел., погибли и без вести пропали 54 чел., вернулись 9 чел.</a:t>
            </a:r>
          </a:p>
          <a:p>
            <a:r>
              <a:rPr lang="ru-RU" sz="2600" dirty="0" err="1" smtClean="0">
                <a:latin typeface="Times New Roman" pitchFamily="18" charset="0"/>
                <a:cs typeface="Times New Roman" pitchFamily="18" charset="0"/>
              </a:rPr>
              <a:t>Мыюта</a:t>
            </a:r>
            <a:r>
              <a:rPr lang="ru-RU" sz="2600" dirty="0" smtClean="0">
                <a:latin typeface="Times New Roman" pitchFamily="18" charset="0"/>
                <a:cs typeface="Times New Roman" pitchFamily="18" charset="0"/>
              </a:rPr>
              <a:t> -ушли на фронт194чел., погибли и без вести пропали 123 чел., живыми вернулись71чел.</a:t>
            </a:r>
          </a:p>
          <a:p>
            <a:r>
              <a:rPr lang="ru-RU" sz="2600" dirty="0" err="1" smtClean="0">
                <a:latin typeface="Times New Roman" pitchFamily="18" charset="0"/>
                <a:cs typeface="Times New Roman" pitchFamily="18" charset="0"/>
              </a:rPr>
              <a:t>Мухор-Черга</a:t>
            </a:r>
            <a:r>
              <a:rPr lang="ru-RU" sz="2600" dirty="0" smtClean="0">
                <a:latin typeface="Times New Roman" pitchFamily="18" charset="0"/>
                <a:cs typeface="Times New Roman" pitchFamily="18" charset="0"/>
              </a:rPr>
              <a:t> ушли на фронт 56чел., погибли и без вести пропали 42 чел., вернулись 14 чел.</a:t>
            </a:r>
          </a:p>
          <a:p>
            <a:r>
              <a:rPr lang="ru-RU" sz="2600" dirty="0" err="1" smtClean="0">
                <a:latin typeface="Times New Roman" pitchFamily="18" charset="0"/>
                <a:cs typeface="Times New Roman" pitchFamily="18" charset="0"/>
              </a:rPr>
              <a:t>Топучая</a:t>
            </a:r>
            <a:r>
              <a:rPr lang="ru-RU" sz="2600" dirty="0" smtClean="0">
                <a:latin typeface="Times New Roman" pitchFamily="18" charset="0"/>
                <a:cs typeface="Times New Roman" pitchFamily="18" charset="0"/>
              </a:rPr>
              <a:t> на фронт ушли 69 чел., погибли и без вести пропали 44чел., вернулись25 чел.</a:t>
            </a:r>
          </a:p>
          <a:p>
            <a:r>
              <a:rPr lang="ru-RU" sz="2600" dirty="0" err="1" smtClean="0">
                <a:latin typeface="Times New Roman" pitchFamily="18" charset="0"/>
                <a:cs typeface="Times New Roman" pitchFamily="18" charset="0"/>
              </a:rPr>
              <a:t>Улус-Черга-ушли</a:t>
            </a:r>
            <a:r>
              <a:rPr lang="ru-RU" sz="2600" dirty="0" smtClean="0">
                <a:latin typeface="Times New Roman" pitchFamily="18" charset="0"/>
                <a:cs typeface="Times New Roman" pitchFamily="18" charset="0"/>
              </a:rPr>
              <a:t> на фронт 164 чел., погибли и без вести пропали 142 чел., вернулись 22 чел.</a:t>
            </a:r>
          </a:p>
          <a:p>
            <a:r>
              <a:rPr lang="ru-RU" sz="2600" dirty="0" smtClean="0">
                <a:latin typeface="Times New Roman" pitchFamily="18" charset="0"/>
                <a:cs typeface="Times New Roman" pitchFamily="18" charset="0"/>
              </a:rPr>
              <a:t>Черга - ушли на фронт 218чел., погибли и без вести пропали 110 чел., вернулись 108 чел.</a:t>
            </a:r>
          </a:p>
          <a:p>
            <a:r>
              <a:rPr lang="ru-RU" sz="2600" dirty="0" smtClean="0">
                <a:latin typeface="Times New Roman" pitchFamily="18" charset="0"/>
                <a:cs typeface="Times New Roman" pitchFamily="18" charset="0"/>
              </a:rPr>
              <a:t>Шебалино ушли на фронт786 чел., погибли и без вести пропали 412чел., живыми вернулись374чел.</a:t>
            </a:r>
          </a:p>
          <a:p>
            <a:r>
              <a:rPr lang="ru-RU" sz="2600" dirty="0" err="1" smtClean="0">
                <a:latin typeface="Times New Roman" pitchFamily="18" charset="0"/>
                <a:cs typeface="Times New Roman" pitchFamily="18" charset="0"/>
              </a:rPr>
              <a:t>Шыргайта</a:t>
            </a:r>
            <a:r>
              <a:rPr lang="ru-RU" sz="2600" dirty="0" smtClean="0">
                <a:latin typeface="Times New Roman" pitchFamily="18" charset="0"/>
                <a:cs typeface="Times New Roman" pitchFamily="18" charset="0"/>
              </a:rPr>
              <a:t> - ушли на фронт 70 чел., погибли и без вести пропали 60 чел., живыми вернулись 10 чел</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https://urapozitiv.ru/wp-content/uploads/2020/03/pozdravleniya-svoimi-slovami-na-den-pobedy.jpg"/>
          <p:cNvPicPr>
            <a:picLocks noGrp="1"/>
          </p:cNvPicPr>
          <p:nvPr>
            <p:ph idx="1"/>
          </p:nvPr>
        </p:nvPicPr>
        <p:blipFill>
          <a:blip r:embed="rId2"/>
          <a:srcRect/>
          <a:stretch>
            <a:fillRect/>
          </a:stretch>
        </p:blipFill>
        <p:spPr bwMode="auto">
          <a:xfrm>
            <a:off x="714348" y="500043"/>
            <a:ext cx="7715304" cy="544435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411807"/>
          </a:xfrm>
        </p:spPr>
        <p:txBody>
          <a:bodyPr/>
          <a:lstStyle/>
          <a:p>
            <a:r>
              <a:rPr lang="ru-RU" dirty="0" smtClean="0">
                <a:latin typeface="Times New Roman" pitchFamily="18" charset="0"/>
                <a:cs typeface="Times New Roman" pitchFamily="18" charset="0"/>
              </a:rPr>
              <a:t>Каждая семья чтит память своих предков, бережно хранит награды своих Героев. Рассказывая о подвигах, мужестве и любви к Родине героев Великой Отечественной войны.</a:t>
            </a:r>
          </a:p>
          <a:p>
            <a:r>
              <a:rPr lang="ru-RU" dirty="0" smtClean="0">
                <a:latin typeface="Times New Roman" pitchFamily="18" charset="0"/>
                <a:cs typeface="Times New Roman" pitchFamily="18" charset="0"/>
              </a:rPr>
              <a:t>В нашем </a:t>
            </a:r>
            <a:r>
              <a:rPr lang="ru-RU" dirty="0" err="1" smtClean="0">
                <a:latin typeface="Times New Roman" pitchFamily="18" charset="0"/>
                <a:cs typeface="Times New Roman" pitchFamily="18" charset="0"/>
              </a:rPr>
              <a:t>Шебалинском</a:t>
            </a:r>
            <a:r>
              <a:rPr lang="ru-RU" dirty="0" smtClean="0">
                <a:latin typeface="Times New Roman" pitchFamily="18" charset="0"/>
                <a:cs typeface="Times New Roman" pitchFamily="18" charset="0"/>
              </a:rPr>
              <a:t> районе улицы названы в честь героев Советского Союза,  героев - земляков </a:t>
            </a:r>
            <a:r>
              <a:rPr lang="ru-RU" dirty="0" err="1" smtClean="0">
                <a:latin typeface="Times New Roman" pitchFamily="18" charset="0"/>
                <a:cs typeface="Times New Roman" pitchFamily="18" charset="0"/>
              </a:rPr>
              <a:t>Налимова</a:t>
            </a:r>
            <a:r>
              <a:rPr lang="ru-RU" dirty="0" smtClean="0">
                <a:latin typeface="Times New Roman" pitchFamily="18" charset="0"/>
                <a:cs typeface="Times New Roman" pitchFamily="18" charset="0"/>
              </a:rPr>
              <a:t> Сергея Венедиктовича и Федорова Николая Дмитриевича</a:t>
            </a:r>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dirty="0" smtClean="0">
                <a:solidFill>
                  <a:srgbClr val="FF0000"/>
                </a:solidFill>
              </a:rPr>
              <a:t>Герой Советского Союза </a:t>
            </a:r>
            <a:br>
              <a:rPr lang="ru-RU" sz="2400" dirty="0" smtClean="0">
                <a:solidFill>
                  <a:srgbClr val="FF0000"/>
                </a:solidFill>
              </a:rPr>
            </a:br>
            <a:r>
              <a:rPr lang="ru-RU" sz="2400" dirty="0" smtClean="0">
                <a:solidFill>
                  <a:srgbClr val="FF0000"/>
                </a:solidFill>
              </a:rPr>
              <a:t>НАЛИМОВ СЕРГЕЙ ВЕНЕДИКТОВИЧ ( 1914-1976)</a:t>
            </a:r>
            <a:endParaRPr lang="ru-RU" sz="2400" dirty="0">
              <a:solidFill>
                <a:srgbClr val="FF0000"/>
              </a:solidFill>
            </a:endParaRPr>
          </a:p>
        </p:txBody>
      </p:sp>
      <p:sp>
        <p:nvSpPr>
          <p:cNvPr id="3" name="Содержимое 2"/>
          <p:cNvSpPr>
            <a:spLocks noGrp="1"/>
          </p:cNvSpPr>
          <p:nvPr>
            <p:ph idx="1"/>
          </p:nvPr>
        </p:nvSpPr>
        <p:spPr/>
        <p:txBody>
          <a:bodyPr/>
          <a:lstStyle/>
          <a:p>
            <a:pPr>
              <a:buNone/>
            </a:pPr>
            <a:endParaRPr lang="ru-RU" dirty="0"/>
          </a:p>
        </p:txBody>
      </p:sp>
      <p:pic>
        <p:nvPicPr>
          <p:cNvPr id="4" name="Рисунок 3" descr="https://www.gorno-altaisk.info/wp-content/uploads/2018/09/01221-nga-1.jpg"/>
          <p:cNvPicPr/>
          <p:nvPr/>
        </p:nvPicPr>
        <p:blipFill>
          <a:blip r:embed="rId2"/>
          <a:srcRect/>
          <a:stretch>
            <a:fillRect/>
          </a:stretch>
        </p:blipFill>
        <p:spPr bwMode="auto">
          <a:xfrm>
            <a:off x="500034" y="1571612"/>
            <a:ext cx="4786346" cy="457203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70000" lnSpcReduction="20000"/>
          </a:bodyPr>
          <a:lstStyle/>
          <a:p>
            <a:r>
              <a:rPr lang="ru-RU" b="1" dirty="0" smtClean="0"/>
              <a:t>Сергей Венедиктович Налимов,</a:t>
            </a:r>
            <a:r>
              <a:rPr lang="ru-RU" dirty="0" smtClean="0"/>
              <a:t> родившийся в с. </a:t>
            </a:r>
            <a:r>
              <a:rPr lang="ru-RU" dirty="0" err="1" smtClean="0"/>
              <a:t>Елино</a:t>
            </a:r>
            <a:r>
              <a:rPr lang="ru-RU" dirty="0" smtClean="0"/>
              <a:t> </a:t>
            </a:r>
            <a:r>
              <a:rPr lang="ru-RU" dirty="0" err="1" smtClean="0"/>
              <a:t>Солонешенского</a:t>
            </a:r>
            <a:r>
              <a:rPr lang="ru-RU" dirty="0" smtClean="0"/>
              <a:t> района Алтайского края, в 1932 году с семьей переехал на жительство в Горный Алтай, село Шебалино.</a:t>
            </a:r>
            <a:br>
              <a:rPr lang="ru-RU" dirty="0" smtClean="0"/>
            </a:br>
            <a:r>
              <a:rPr lang="ru-RU" dirty="0" smtClean="0"/>
              <a:t>В августе 1941 года ушел добровольцем на фронт и был зачислен наводчиком 76-миллиметрового орудия артиллерийской батареи 73-й кавалерийской дивизии. Свое боевое крещение Сергей получил под небольшим курским селом </a:t>
            </a:r>
            <a:r>
              <a:rPr lang="ru-RU" dirty="0" err="1" smtClean="0"/>
              <a:t>Козинка</a:t>
            </a:r>
            <a:r>
              <a:rPr lang="ru-RU" dirty="0" smtClean="0"/>
              <a:t> летом 1942 года. Боевая выучка, преданность Родине помогали ему выходить победителем из многих критических ситуаций.</a:t>
            </a:r>
            <a:br>
              <a:rPr lang="ru-RU" dirty="0" smtClean="0"/>
            </a:br>
            <a:r>
              <a:rPr lang="ru-RU" dirty="0" smtClean="0"/>
              <a:t>Подразделение, в котором служил сержант Налимов, переправилось на правый берег реки Снов и овладело деревней </a:t>
            </a:r>
            <a:r>
              <a:rPr lang="ru-RU" dirty="0" err="1" smtClean="0"/>
              <a:t>Смяч</a:t>
            </a:r>
            <a:r>
              <a:rPr lang="ru-RU" dirty="0" smtClean="0"/>
              <a:t>. Не желая терять выгодной позиции, враг бросил в контратаку до тысячи солдат. Завязался жестокий бой.</a:t>
            </a:r>
            <a:br>
              <a:rPr lang="ru-RU" dirty="0" smtClean="0"/>
            </a:br>
            <a:r>
              <a:rPr lang="ru-RU" dirty="0" smtClean="0"/>
              <a:t>Когда началась контратака, Налимов со своим расчетом был уже на правом берегу реки. Отражая противника, он не переставал следить за его маневрами. Вскоре он увидел, что гитлеровцы, обойдя левый фланг, устремились на соседний расчет. Не теряя времени, Налимов открыл огонь по гитлеровцам, но они яростно лезли на орудие соседа. Израсходовав боезапас, артиллеристы взялись за автоматы. Огнем пулемета и автоматов им удалось отбить атаку. В этом бою расчет сержанта </a:t>
            </a:r>
            <a:r>
              <a:rPr lang="ru-RU" dirty="0" err="1" smtClean="0"/>
              <a:t>Налимова</a:t>
            </a:r>
            <a:r>
              <a:rPr lang="ru-RU" dirty="0" smtClean="0"/>
              <a:t> уничтожил свыше 70 фашистов, не потеряв ни одного своего бойца.</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131</TotalTime>
  <Words>706</Words>
  <PresentationFormat>Экран (4:3)</PresentationFormat>
  <Paragraphs>43</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Апекс</vt:lpstr>
      <vt:lpstr>Слайд 1</vt:lpstr>
      <vt:lpstr>Слайд 2</vt:lpstr>
      <vt:lpstr>Слайд 3</vt:lpstr>
      <vt:lpstr>Слайд 4</vt:lpstr>
      <vt:lpstr>Слайд 5</vt:lpstr>
      <vt:lpstr>Слайд 6</vt:lpstr>
      <vt:lpstr>Слайд 7</vt:lpstr>
      <vt:lpstr>Герой Советского Союза  НАЛИМОВ СЕРГЕЙ ВЕНЕДИКТОВИЧ ( 1914-1976)</vt:lpstr>
      <vt:lpstr>Слайд 9</vt:lpstr>
      <vt:lpstr>Герой Советского Союза  ФЕДОРОВ НИКОЛАЙ ДМИТРИЕВИЧ (1918 -1944)</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1</cp:lastModifiedBy>
  <cp:revision>18</cp:revision>
  <dcterms:created xsi:type="dcterms:W3CDTF">2020-05-07T05:04:09Z</dcterms:created>
  <dcterms:modified xsi:type="dcterms:W3CDTF">2020-05-07T07:43:02Z</dcterms:modified>
</cp:coreProperties>
</file>